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  <p:sldMasterId id="2147483776" r:id="rId2"/>
  </p:sldMasterIdLst>
  <p:notesMasterIdLst>
    <p:notesMasterId r:id="rId39"/>
  </p:notesMasterIdLst>
  <p:handoutMasterIdLst>
    <p:handoutMasterId r:id="rId40"/>
  </p:handoutMasterIdLst>
  <p:sldIdLst>
    <p:sldId id="256" r:id="rId3"/>
    <p:sldId id="529" r:id="rId4"/>
    <p:sldId id="578" r:id="rId5"/>
    <p:sldId id="518" r:id="rId6"/>
    <p:sldId id="546" r:id="rId7"/>
    <p:sldId id="547" r:id="rId8"/>
    <p:sldId id="545" r:id="rId9"/>
    <p:sldId id="534" r:id="rId10"/>
    <p:sldId id="495" r:id="rId11"/>
    <p:sldId id="543" r:id="rId12"/>
    <p:sldId id="530" r:id="rId13"/>
    <p:sldId id="577" r:id="rId14"/>
    <p:sldId id="591" r:id="rId15"/>
    <p:sldId id="592" r:id="rId16"/>
    <p:sldId id="505" r:id="rId17"/>
    <p:sldId id="572" r:id="rId18"/>
    <p:sldId id="573" r:id="rId19"/>
    <p:sldId id="574" r:id="rId20"/>
    <p:sldId id="556" r:id="rId21"/>
    <p:sldId id="579" r:id="rId22"/>
    <p:sldId id="580" r:id="rId23"/>
    <p:sldId id="562" r:id="rId24"/>
    <p:sldId id="563" r:id="rId25"/>
    <p:sldId id="582" r:id="rId26"/>
    <p:sldId id="583" r:id="rId27"/>
    <p:sldId id="584" r:id="rId28"/>
    <p:sldId id="585" r:id="rId29"/>
    <p:sldId id="586" r:id="rId30"/>
    <p:sldId id="587" r:id="rId31"/>
    <p:sldId id="593" r:id="rId32"/>
    <p:sldId id="588" r:id="rId33"/>
    <p:sldId id="589" r:id="rId34"/>
    <p:sldId id="590" r:id="rId35"/>
    <p:sldId id="542" r:id="rId36"/>
    <p:sldId id="555" r:id="rId37"/>
    <p:sldId id="550" r:id="rId38"/>
  </p:sldIdLst>
  <p:sldSz cx="9906000" cy="6858000" type="A4"/>
  <p:notesSz cx="6669088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Nunes Junior" initials="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147E5"/>
    <a:srgbClr val="A818AB"/>
    <a:srgbClr val="F6F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28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forma%20da%20Previd&#234;ncia\PEC%206%202019\Diversos\pnadc%20junho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bliotecas\Documents\Guilherme\Reforma%20da%20Previd&#234;ncia\2019\Desonera&#231;&#245;es%20Seguridade%20Soci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Brasil - Evolução</a:t>
            </a:r>
            <a:r>
              <a:rPr lang="pt-BR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do Mercado de Trabalho  PNAD Contínua</a:t>
            </a:r>
          </a:p>
          <a:p>
            <a:pPr>
              <a:defRPr/>
            </a:pPr>
            <a:r>
              <a:rPr lang="pt-BR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(em mil trabalhadores)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887258036820306"/>
          <c:y val="1.9199996774803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850514529673565E-2"/>
          <c:y val="8.8522231849283886E-2"/>
          <c:w val="0.90934208671486394"/>
          <c:h val="0.71598157951096231"/>
        </c:manualLayout>
      </c:layout>
      <c:lineChart>
        <c:grouping val="standard"/>
        <c:varyColors val="0"/>
        <c:ser>
          <c:idx val="0"/>
          <c:order val="0"/>
          <c:tx>
            <c:strRef>
              <c:f>[2]Plan1!$A$2</c:f>
              <c:strCache>
                <c:ptCount val="1"/>
                <c:pt idx="0">
                  <c:v>Desempregados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1"/>
              <c:layout>
                <c:manualLayout>
                  <c:x val="-7.6944215443803246E-3"/>
                  <c:y val="-2.7733328674716444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1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5A-4D4B-A894-48A198D746B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[2]Plan1!$B$1:$W$1</c:f>
              <c:strCache>
                <c:ptCount val="22"/>
                <c:pt idx="0">
                  <c:v>1T 14</c:v>
                </c:pt>
                <c:pt idx="1">
                  <c:v>2 T 14</c:v>
                </c:pt>
                <c:pt idx="2">
                  <c:v>3T 14</c:v>
                </c:pt>
                <c:pt idx="3">
                  <c:v>4T 14</c:v>
                </c:pt>
                <c:pt idx="4">
                  <c:v>1T 15</c:v>
                </c:pt>
                <c:pt idx="5">
                  <c:v>2T 15</c:v>
                </c:pt>
                <c:pt idx="6">
                  <c:v>3T 15</c:v>
                </c:pt>
                <c:pt idx="7">
                  <c:v>4T 15</c:v>
                </c:pt>
                <c:pt idx="8">
                  <c:v>1T 16</c:v>
                </c:pt>
                <c:pt idx="9">
                  <c:v>2T 16</c:v>
                </c:pt>
                <c:pt idx="10">
                  <c:v>3T 16</c:v>
                </c:pt>
                <c:pt idx="11">
                  <c:v>4T 16</c:v>
                </c:pt>
                <c:pt idx="12">
                  <c:v>1T 17</c:v>
                </c:pt>
                <c:pt idx="13">
                  <c:v>2T 17</c:v>
                </c:pt>
                <c:pt idx="14">
                  <c:v>3T 17</c:v>
                </c:pt>
                <c:pt idx="15">
                  <c:v>4T 17</c:v>
                </c:pt>
                <c:pt idx="16">
                  <c:v>1T 18</c:v>
                </c:pt>
                <c:pt idx="17">
                  <c:v>2T 18</c:v>
                </c:pt>
                <c:pt idx="18">
                  <c:v>3T 18</c:v>
                </c:pt>
                <c:pt idx="19">
                  <c:v>4T 18</c:v>
                </c:pt>
                <c:pt idx="20">
                  <c:v>1T 19</c:v>
                </c:pt>
                <c:pt idx="21">
                  <c:v>2T 19</c:v>
                </c:pt>
              </c:strCache>
            </c:strRef>
          </c:cat>
          <c:val>
            <c:numRef>
              <c:f>[2]Plan1!$B$2:$W$2</c:f>
              <c:numCache>
                <c:formatCode>General</c:formatCode>
                <c:ptCount val="22"/>
                <c:pt idx="0">
                  <c:v>7001</c:v>
                </c:pt>
                <c:pt idx="1">
                  <c:v>6723</c:v>
                </c:pt>
                <c:pt idx="2">
                  <c:v>6662</c:v>
                </c:pt>
                <c:pt idx="3">
                  <c:v>6409</c:v>
                </c:pt>
                <c:pt idx="4">
                  <c:v>7883</c:v>
                </c:pt>
                <c:pt idx="5">
                  <c:v>8300</c:v>
                </c:pt>
                <c:pt idx="6">
                  <c:v>8922</c:v>
                </c:pt>
                <c:pt idx="7">
                  <c:v>9019</c:v>
                </c:pt>
                <c:pt idx="8">
                  <c:v>11023</c:v>
                </c:pt>
                <c:pt idx="9">
                  <c:v>11523</c:v>
                </c:pt>
                <c:pt idx="10">
                  <c:v>11958</c:v>
                </c:pt>
                <c:pt idx="11">
                  <c:v>12278</c:v>
                </c:pt>
                <c:pt idx="12">
                  <c:v>14105</c:v>
                </c:pt>
                <c:pt idx="13">
                  <c:v>13426</c:v>
                </c:pt>
                <c:pt idx="14">
                  <c:v>12906</c:v>
                </c:pt>
                <c:pt idx="15">
                  <c:v>12267</c:v>
                </c:pt>
                <c:pt idx="16">
                  <c:v>13634</c:v>
                </c:pt>
                <c:pt idx="17">
                  <c:v>12923</c:v>
                </c:pt>
                <c:pt idx="18">
                  <c:v>12450</c:v>
                </c:pt>
                <c:pt idx="19">
                  <c:v>12152</c:v>
                </c:pt>
                <c:pt idx="20">
                  <c:v>13387</c:v>
                </c:pt>
                <c:pt idx="21">
                  <c:v>12766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5A-4D4B-A894-48A198D746BB}"/>
            </c:ext>
          </c:extLst>
        </c:ser>
        <c:ser>
          <c:idx val="1"/>
          <c:order val="1"/>
          <c:tx>
            <c:strRef>
              <c:f>[2]Plan1!$A$3</c:f>
              <c:strCache>
                <c:ptCount val="1"/>
                <c:pt idx="0">
                  <c:v>Desalentados</c:v>
                </c:pt>
              </c:strCache>
            </c:strRef>
          </c:tx>
          <c:cat>
            <c:strRef>
              <c:f>[2]Plan1!$B$1:$W$1</c:f>
              <c:strCache>
                <c:ptCount val="22"/>
                <c:pt idx="0">
                  <c:v>1T 14</c:v>
                </c:pt>
                <c:pt idx="1">
                  <c:v>2 T 14</c:v>
                </c:pt>
                <c:pt idx="2">
                  <c:v>3T 14</c:v>
                </c:pt>
                <c:pt idx="3">
                  <c:v>4T 14</c:v>
                </c:pt>
                <c:pt idx="4">
                  <c:v>1T 15</c:v>
                </c:pt>
                <c:pt idx="5">
                  <c:v>2T 15</c:v>
                </c:pt>
                <c:pt idx="6">
                  <c:v>3T 15</c:v>
                </c:pt>
                <c:pt idx="7">
                  <c:v>4T 15</c:v>
                </c:pt>
                <c:pt idx="8">
                  <c:v>1T 16</c:v>
                </c:pt>
                <c:pt idx="9">
                  <c:v>2T 16</c:v>
                </c:pt>
                <c:pt idx="10">
                  <c:v>3T 16</c:v>
                </c:pt>
                <c:pt idx="11">
                  <c:v>4T 16</c:v>
                </c:pt>
                <c:pt idx="12">
                  <c:v>1T 17</c:v>
                </c:pt>
                <c:pt idx="13">
                  <c:v>2T 17</c:v>
                </c:pt>
                <c:pt idx="14">
                  <c:v>3T 17</c:v>
                </c:pt>
                <c:pt idx="15">
                  <c:v>4T 17</c:v>
                </c:pt>
                <c:pt idx="16">
                  <c:v>1T 18</c:v>
                </c:pt>
                <c:pt idx="17">
                  <c:v>2T 18</c:v>
                </c:pt>
                <c:pt idx="18">
                  <c:v>3T 18</c:v>
                </c:pt>
                <c:pt idx="19">
                  <c:v>4T 18</c:v>
                </c:pt>
                <c:pt idx="20">
                  <c:v>1T 19</c:v>
                </c:pt>
                <c:pt idx="21">
                  <c:v>2T 19</c:v>
                </c:pt>
              </c:strCache>
            </c:strRef>
          </c:cat>
          <c:val>
            <c:numRef>
              <c:f>[2]Plan1!$B$3:$W$3</c:f>
              <c:numCache>
                <c:formatCode>General</c:formatCode>
                <c:ptCount val="22"/>
                <c:pt idx="0">
                  <c:v>1555</c:v>
                </c:pt>
                <c:pt idx="1">
                  <c:v>1460</c:v>
                </c:pt>
                <c:pt idx="2">
                  <c:v>1474</c:v>
                </c:pt>
                <c:pt idx="3">
                  <c:v>1583</c:v>
                </c:pt>
                <c:pt idx="4">
                  <c:v>1661</c:v>
                </c:pt>
                <c:pt idx="5">
                  <c:v>1670</c:v>
                </c:pt>
                <c:pt idx="6">
                  <c:v>1834</c:v>
                </c:pt>
                <c:pt idx="7">
                  <c:v>2667</c:v>
                </c:pt>
                <c:pt idx="8">
                  <c:v>2815</c:v>
                </c:pt>
                <c:pt idx="9">
                  <c:v>3214</c:v>
                </c:pt>
                <c:pt idx="10">
                  <c:v>3498</c:v>
                </c:pt>
                <c:pt idx="11">
                  <c:v>3835</c:v>
                </c:pt>
                <c:pt idx="12">
                  <c:v>4081</c:v>
                </c:pt>
                <c:pt idx="13">
                  <c:v>3961</c:v>
                </c:pt>
                <c:pt idx="14">
                  <c:v>4206</c:v>
                </c:pt>
                <c:pt idx="15">
                  <c:v>4314</c:v>
                </c:pt>
                <c:pt idx="16">
                  <c:v>4587</c:v>
                </c:pt>
                <c:pt idx="17">
                  <c:v>4787</c:v>
                </c:pt>
                <c:pt idx="18">
                  <c:v>4734</c:v>
                </c:pt>
                <c:pt idx="19">
                  <c:v>4663</c:v>
                </c:pt>
                <c:pt idx="20">
                  <c:v>4843</c:v>
                </c:pt>
                <c:pt idx="21">
                  <c:v>4877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5A-4D4B-A894-48A198D746BB}"/>
            </c:ext>
          </c:extLst>
        </c:ser>
        <c:ser>
          <c:idx val="2"/>
          <c:order val="2"/>
          <c:tx>
            <c:strRef>
              <c:f>[2]Plan1!$A$4</c:f>
              <c:strCache>
                <c:ptCount val="1"/>
                <c:pt idx="0">
                  <c:v>Informalidade*</c:v>
                </c:pt>
              </c:strCache>
            </c:strRef>
          </c:tx>
          <c:dLbls>
            <c:dLbl>
              <c:idx val="0"/>
              <c:layout>
                <c:manualLayout>
                  <c:x val="-2.1135078642787131E-2"/>
                  <c:y val="-2.986666164969463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1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10.389 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5A-4D4B-A894-48A198D746BB}"/>
                </c:ext>
              </c:extLst>
            </c:dLbl>
            <c:dLbl>
              <c:idx val="21"/>
              <c:layout>
                <c:manualLayout>
                  <c:x val="-9.8928276999175595E-3"/>
                  <c:y val="2.1333329749781957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1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5A-4D4B-A894-48A198D746B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[2]Plan1!$B$1:$W$1</c:f>
              <c:strCache>
                <c:ptCount val="22"/>
                <c:pt idx="0">
                  <c:v>1T 14</c:v>
                </c:pt>
                <c:pt idx="1">
                  <c:v>2 T 14</c:v>
                </c:pt>
                <c:pt idx="2">
                  <c:v>3T 14</c:v>
                </c:pt>
                <c:pt idx="3">
                  <c:v>4T 14</c:v>
                </c:pt>
                <c:pt idx="4">
                  <c:v>1T 15</c:v>
                </c:pt>
                <c:pt idx="5">
                  <c:v>2T 15</c:v>
                </c:pt>
                <c:pt idx="6">
                  <c:v>3T 15</c:v>
                </c:pt>
                <c:pt idx="7">
                  <c:v>4T 15</c:v>
                </c:pt>
                <c:pt idx="8">
                  <c:v>1T 16</c:v>
                </c:pt>
                <c:pt idx="9">
                  <c:v>2T 16</c:v>
                </c:pt>
                <c:pt idx="10">
                  <c:v>3T 16</c:v>
                </c:pt>
                <c:pt idx="11">
                  <c:v>4T 16</c:v>
                </c:pt>
                <c:pt idx="12">
                  <c:v>1T 17</c:v>
                </c:pt>
                <c:pt idx="13">
                  <c:v>2T 17</c:v>
                </c:pt>
                <c:pt idx="14">
                  <c:v>3T 17</c:v>
                </c:pt>
                <c:pt idx="15">
                  <c:v>4T 17</c:v>
                </c:pt>
                <c:pt idx="16">
                  <c:v>1T 18</c:v>
                </c:pt>
                <c:pt idx="17">
                  <c:v>2T 18</c:v>
                </c:pt>
                <c:pt idx="18">
                  <c:v>3T 18</c:v>
                </c:pt>
                <c:pt idx="19">
                  <c:v>4T 18</c:v>
                </c:pt>
                <c:pt idx="20">
                  <c:v>1T 19</c:v>
                </c:pt>
                <c:pt idx="21">
                  <c:v>2T 19</c:v>
                </c:pt>
              </c:strCache>
            </c:strRef>
          </c:cat>
          <c:val>
            <c:numRef>
              <c:f>[2]Plan1!$B$4:$W$4</c:f>
              <c:numCache>
                <c:formatCode>General</c:formatCode>
                <c:ptCount val="22"/>
                <c:pt idx="0">
                  <c:v>10389</c:v>
                </c:pt>
                <c:pt idx="1">
                  <c:v>10252</c:v>
                </c:pt>
                <c:pt idx="2">
                  <c:v>10190</c:v>
                </c:pt>
                <c:pt idx="3">
                  <c:v>10420</c:v>
                </c:pt>
                <c:pt idx="4">
                  <c:v>9982</c:v>
                </c:pt>
                <c:pt idx="5">
                  <c:v>10004</c:v>
                </c:pt>
                <c:pt idx="6">
                  <c:v>10113</c:v>
                </c:pt>
                <c:pt idx="7">
                  <c:v>9975</c:v>
                </c:pt>
                <c:pt idx="8">
                  <c:v>9661</c:v>
                </c:pt>
                <c:pt idx="9">
                  <c:v>10023</c:v>
                </c:pt>
                <c:pt idx="10">
                  <c:v>10457</c:v>
                </c:pt>
                <c:pt idx="11">
                  <c:v>10126</c:v>
                </c:pt>
                <c:pt idx="12">
                  <c:v>10126</c:v>
                </c:pt>
                <c:pt idx="13">
                  <c:v>10564</c:v>
                </c:pt>
                <c:pt idx="14">
                  <c:v>10853</c:v>
                </c:pt>
                <c:pt idx="15">
                  <c:v>11056</c:v>
                </c:pt>
                <c:pt idx="16">
                  <c:v>10657</c:v>
                </c:pt>
                <c:pt idx="17">
                  <c:v>10935</c:v>
                </c:pt>
                <c:pt idx="18">
                  <c:v>11453</c:v>
                </c:pt>
                <c:pt idx="19">
                  <c:v>11488</c:v>
                </c:pt>
                <c:pt idx="20">
                  <c:v>11124</c:v>
                </c:pt>
                <c:pt idx="21">
                  <c:v>11500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C5A-4D4B-A894-48A198D746BB}"/>
            </c:ext>
          </c:extLst>
        </c:ser>
        <c:ser>
          <c:idx val="3"/>
          <c:order val="3"/>
          <c:tx>
            <c:strRef>
              <c:f>[2]Plan1!$A$5</c:f>
              <c:strCache>
                <c:ptCount val="1"/>
                <c:pt idx="0">
                  <c:v>Domésticos sem carteira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dLbl>
              <c:idx val="0"/>
              <c:layout>
                <c:manualLayout>
                  <c:x val="-5.2855924978687116E-2"/>
                  <c:y val="6.3999989249345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5A-4D4B-A894-48A198D746BB}"/>
                </c:ext>
              </c:extLst>
            </c:dLbl>
            <c:dLbl>
              <c:idx val="1"/>
              <c:layout>
                <c:manualLayout>
                  <c:x val="0.22732843885033743"/>
                  <c:y val="-0.2944001185259643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18.441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5A-4D4B-A894-48A198D746BB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5A-4D4B-A894-48A198D74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[2]Plan1!$B$1:$W$1</c:f>
              <c:strCache>
                <c:ptCount val="22"/>
                <c:pt idx="0">
                  <c:v>1T 14</c:v>
                </c:pt>
                <c:pt idx="1">
                  <c:v>2 T 14</c:v>
                </c:pt>
                <c:pt idx="2">
                  <c:v>3T 14</c:v>
                </c:pt>
                <c:pt idx="3">
                  <c:v>4T 14</c:v>
                </c:pt>
                <c:pt idx="4">
                  <c:v>1T 15</c:v>
                </c:pt>
                <c:pt idx="5">
                  <c:v>2T 15</c:v>
                </c:pt>
                <c:pt idx="6">
                  <c:v>3T 15</c:v>
                </c:pt>
                <c:pt idx="7">
                  <c:v>4T 15</c:v>
                </c:pt>
                <c:pt idx="8">
                  <c:v>1T 16</c:v>
                </c:pt>
                <c:pt idx="9">
                  <c:v>2T 16</c:v>
                </c:pt>
                <c:pt idx="10">
                  <c:v>3T 16</c:v>
                </c:pt>
                <c:pt idx="11">
                  <c:v>4T 16</c:v>
                </c:pt>
                <c:pt idx="12">
                  <c:v>1T 17</c:v>
                </c:pt>
                <c:pt idx="13">
                  <c:v>2T 17</c:v>
                </c:pt>
                <c:pt idx="14">
                  <c:v>3T 17</c:v>
                </c:pt>
                <c:pt idx="15">
                  <c:v>4T 17</c:v>
                </c:pt>
                <c:pt idx="16">
                  <c:v>1T 18</c:v>
                </c:pt>
                <c:pt idx="17">
                  <c:v>2T 18</c:v>
                </c:pt>
                <c:pt idx="18">
                  <c:v>3T 18</c:v>
                </c:pt>
                <c:pt idx="19">
                  <c:v>4T 18</c:v>
                </c:pt>
                <c:pt idx="20">
                  <c:v>1T 19</c:v>
                </c:pt>
                <c:pt idx="21">
                  <c:v>2T 19</c:v>
                </c:pt>
              </c:strCache>
            </c:strRef>
          </c:cat>
          <c:val>
            <c:numRef>
              <c:f>[2]Plan1!$B$5:$W$5</c:f>
              <c:numCache>
                <c:formatCode>General</c:formatCode>
                <c:ptCount val="22"/>
                <c:pt idx="0">
                  <c:v>4042</c:v>
                </c:pt>
                <c:pt idx="1">
                  <c:v>4078</c:v>
                </c:pt>
                <c:pt idx="2">
                  <c:v>4045</c:v>
                </c:pt>
                <c:pt idx="3">
                  <c:v>4038</c:v>
                </c:pt>
                <c:pt idx="4">
                  <c:v>4054</c:v>
                </c:pt>
                <c:pt idx="5">
                  <c:v>4063</c:v>
                </c:pt>
                <c:pt idx="6">
                  <c:v>4103</c:v>
                </c:pt>
                <c:pt idx="7">
                  <c:v>4168</c:v>
                </c:pt>
                <c:pt idx="8">
                  <c:v>4032</c:v>
                </c:pt>
                <c:pt idx="9">
                  <c:v>4141</c:v>
                </c:pt>
                <c:pt idx="10">
                  <c:v>4074</c:v>
                </c:pt>
                <c:pt idx="11">
                  <c:v>4142</c:v>
                </c:pt>
                <c:pt idx="12">
                  <c:v>4131</c:v>
                </c:pt>
                <c:pt idx="13">
                  <c:v>4220</c:v>
                </c:pt>
                <c:pt idx="14">
                  <c:v>4326</c:v>
                </c:pt>
                <c:pt idx="15">
                  <c:v>4476</c:v>
                </c:pt>
                <c:pt idx="16">
                  <c:v>4327</c:v>
                </c:pt>
                <c:pt idx="17">
                  <c:v>4381</c:v>
                </c:pt>
                <c:pt idx="18">
                  <c:v>4433</c:v>
                </c:pt>
                <c:pt idx="19">
                  <c:v>4477</c:v>
                </c:pt>
                <c:pt idx="20">
                  <c:v>4340</c:v>
                </c:pt>
                <c:pt idx="21">
                  <c:v>4476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C5A-4D4B-A894-48A198D746BB}"/>
            </c:ext>
          </c:extLst>
        </c:ser>
        <c:ser>
          <c:idx val="4"/>
          <c:order val="4"/>
          <c:tx>
            <c:strRef>
              <c:f>[2]Plan1!$A$6</c:f>
              <c:strCache>
                <c:ptCount val="1"/>
                <c:pt idx="0">
                  <c:v>Conta própria sem CNPJ</c:v>
                </c:pt>
              </c:strCache>
            </c:strRef>
          </c:tx>
          <c:marker>
            <c:symbol val="none"/>
          </c:marker>
          <c:dLbls>
            <c:dLbl>
              <c:idx val="21"/>
              <c:layout>
                <c:manualLayout>
                  <c:x val="-1.3190436933223413E-2"/>
                  <c:y val="-2.5599995699738254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1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5A-4D4B-A894-48A198D746B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[2]Plan1!$B$1:$W$1</c:f>
              <c:strCache>
                <c:ptCount val="22"/>
                <c:pt idx="0">
                  <c:v>1T 14</c:v>
                </c:pt>
                <c:pt idx="1">
                  <c:v>2 T 14</c:v>
                </c:pt>
                <c:pt idx="2">
                  <c:v>3T 14</c:v>
                </c:pt>
                <c:pt idx="3">
                  <c:v>4T 14</c:v>
                </c:pt>
                <c:pt idx="4">
                  <c:v>1T 15</c:v>
                </c:pt>
                <c:pt idx="5">
                  <c:v>2T 15</c:v>
                </c:pt>
                <c:pt idx="6">
                  <c:v>3T 15</c:v>
                </c:pt>
                <c:pt idx="7">
                  <c:v>4T 15</c:v>
                </c:pt>
                <c:pt idx="8">
                  <c:v>1T 16</c:v>
                </c:pt>
                <c:pt idx="9">
                  <c:v>2T 16</c:v>
                </c:pt>
                <c:pt idx="10">
                  <c:v>3T 16</c:v>
                </c:pt>
                <c:pt idx="11">
                  <c:v>4T 16</c:v>
                </c:pt>
                <c:pt idx="12">
                  <c:v>1T 17</c:v>
                </c:pt>
                <c:pt idx="13">
                  <c:v>2T 17</c:v>
                </c:pt>
                <c:pt idx="14">
                  <c:v>3T 17</c:v>
                </c:pt>
                <c:pt idx="15">
                  <c:v>4T 17</c:v>
                </c:pt>
                <c:pt idx="16">
                  <c:v>1T 18</c:v>
                </c:pt>
                <c:pt idx="17">
                  <c:v>2T 18</c:v>
                </c:pt>
                <c:pt idx="18">
                  <c:v>3T 18</c:v>
                </c:pt>
                <c:pt idx="19">
                  <c:v>4T 18</c:v>
                </c:pt>
                <c:pt idx="20">
                  <c:v>1T 19</c:v>
                </c:pt>
                <c:pt idx="21">
                  <c:v>2T 19</c:v>
                </c:pt>
              </c:strCache>
            </c:strRef>
          </c:cat>
          <c:val>
            <c:numRef>
              <c:f>[2]Plan1!$B$6:$W$6</c:f>
              <c:numCache>
                <c:formatCode>General</c:formatCode>
                <c:ptCount val="22"/>
                <c:pt idx="7">
                  <c:v>18438</c:v>
                </c:pt>
                <c:pt idx="8">
                  <c:v>18441</c:v>
                </c:pt>
                <c:pt idx="9">
                  <c:v>18409</c:v>
                </c:pt>
                <c:pt idx="10">
                  <c:v>17637</c:v>
                </c:pt>
                <c:pt idx="11">
                  <c:v>17977</c:v>
                </c:pt>
                <c:pt idx="12">
                  <c:v>17907</c:v>
                </c:pt>
                <c:pt idx="13">
                  <c:v>18285</c:v>
                </c:pt>
                <c:pt idx="14">
                  <c:v>18602</c:v>
                </c:pt>
                <c:pt idx="15">
                  <c:v>18650</c:v>
                </c:pt>
                <c:pt idx="16">
                  <c:v>18510</c:v>
                </c:pt>
                <c:pt idx="17">
                  <c:v>18550</c:v>
                </c:pt>
                <c:pt idx="18">
                  <c:v>18851</c:v>
                </c:pt>
                <c:pt idx="19">
                  <c:v>19086</c:v>
                </c:pt>
                <c:pt idx="20">
                  <c:v>18988</c:v>
                </c:pt>
                <c:pt idx="21">
                  <c:v>19392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C5A-4D4B-A894-48A198D746BB}"/>
            </c:ext>
          </c:extLst>
        </c:ser>
        <c:ser>
          <c:idx val="5"/>
          <c:order val="5"/>
          <c:tx>
            <c:strRef>
              <c:f>[2]Plan1!$A$7</c:f>
              <c:strCache>
                <c:ptCount val="1"/>
                <c:pt idx="0">
                  <c:v>Subocupados **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21"/>
              <c:layout>
                <c:manualLayout>
                  <c:x val="-8.7936246221489416E-3"/>
                  <c:y val="-2.5599995699738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5A-4D4B-A894-48A198D746B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[2]Plan1!$B$1:$W$1</c:f>
              <c:strCache>
                <c:ptCount val="22"/>
                <c:pt idx="0">
                  <c:v>1T 14</c:v>
                </c:pt>
                <c:pt idx="1">
                  <c:v>2 T 14</c:v>
                </c:pt>
                <c:pt idx="2">
                  <c:v>3T 14</c:v>
                </c:pt>
                <c:pt idx="3">
                  <c:v>4T 14</c:v>
                </c:pt>
                <c:pt idx="4">
                  <c:v>1T 15</c:v>
                </c:pt>
                <c:pt idx="5">
                  <c:v>2T 15</c:v>
                </c:pt>
                <c:pt idx="6">
                  <c:v>3T 15</c:v>
                </c:pt>
                <c:pt idx="7">
                  <c:v>4T 15</c:v>
                </c:pt>
                <c:pt idx="8">
                  <c:v>1T 16</c:v>
                </c:pt>
                <c:pt idx="9">
                  <c:v>2T 16</c:v>
                </c:pt>
                <c:pt idx="10">
                  <c:v>3T 16</c:v>
                </c:pt>
                <c:pt idx="11">
                  <c:v>4T 16</c:v>
                </c:pt>
                <c:pt idx="12">
                  <c:v>1T 17</c:v>
                </c:pt>
                <c:pt idx="13">
                  <c:v>2T 17</c:v>
                </c:pt>
                <c:pt idx="14">
                  <c:v>3T 17</c:v>
                </c:pt>
                <c:pt idx="15">
                  <c:v>4T 17</c:v>
                </c:pt>
                <c:pt idx="16">
                  <c:v>1T 18</c:v>
                </c:pt>
                <c:pt idx="17">
                  <c:v>2T 18</c:v>
                </c:pt>
                <c:pt idx="18">
                  <c:v>3T 18</c:v>
                </c:pt>
                <c:pt idx="19">
                  <c:v>4T 18</c:v>
                </c:pt>
                <c:pt idx="20">
                  <c:v>1T 19</c:v>
                </c:pt>
                <c:pt idx="21">
                  <c:v>2T 19</c:v>
                </c:pt>
              </c:strCache>
            </c:strRef>
          </c:cat>
          <c:val>
            <c:numRef>
              <c:f>[2]Plan1!$B$7:$W$7</c:f>
              <c:numCache>
                <c:formatCode>General</c:formatCode>
                <c:ptCount val="22"/>
                <c:pt idx="0">
                  <c:v>4512</c:v>
                </c:pt>
                <c:pt idx="1">
                  <c:v>4401</c:v>
                </c:pt>
                <c:pt idx="2">
                  <c:v>4429</c:v>
                </c:pt>
                <c:pt idx="3">
                  <c:v>4674</c:v>
                </c:pt>
                <c:pt idx="4">
                  <c:v>4766</c:v>
                </c:pt>
                <c:pt idx="5">
                  <c:v>5217</c:v>
                </c:pt>
                <c:pt idx="7">
                  <c:v>4075</c:v>
                </c:pt>
                <c:pt idx="8">
                  <c:v>4157</c:v>
                </c:pt>
                <c:pt idx="9">
                  <c:v>4792</c:v>
                </c:pt>
                <c:pt idx="10">
                  <c:v>4758</c:v>
                </c:pt>
                <c:pt idx="11">
                  <c:v>5226</c:v>
                </c:pt>
                <c:pt idx="12">
                  <c:v>5216</c:v>
                </c:pt>
                <c:pt idx="13">
                  <c:v>5783</c:v>
                </c:pt>
                <c:pt idx="14">
                  <c:v>6225</c:v>
                </c:pt>
                <c:pt idx="15">
                  <c:v>6416</c:v>
                </c:pt>
                <c:pt idx="16">
                  <c:v>6144</c:v>
                </c:pt>
                <c:pt idx="17">
                  <c:v>6463</c:v>
                </c:pt>
                <c:pt idx="18">
                  <c:v>6813</c:v>
                </c:pt>
                <c:pt idx="19">
                  <c:v>6871</c:v>
                </c:pt>
                <c:pt idx="20">
                  <c:v>6768</c:v>
                </c:pt>
                <c:pt idx="21">
                  <c:v>7355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C5A-4D4B-A894-48A198D746BB}"/>
            </c:ext>
          </c:extLst>
        </c:ser>
        <c:ser>
          <c:idx val="6"/>
          <c:order val="6"/>
          <c:tx>
            <c:strRef>
              <c:f>[2]Plan1!$A$8</c:f>
              <c:strCache>
                <c:ptCount val="1"/>
                <c:pt idx="0">
                  <c:v>Carteira assinada*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2.4182467710909591E-2"/>
                  <c:y val="-3.839999354960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C5A-4D4B-A894-48A198D746BB}"/>
                </c:ext>
              </c:extLst>
            </c:dLbl>
            <c:dLbl>
              <c:idx val="21"/>
              <c:layout>
                <c:manualLayout>
                  <c:x val="-1.2820511526296031E-2"/>
                  <c:y val="-3.626666057462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5A-4D4B-A894-48A198D746B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[2]Plan1!$B$1:$W$1</c:f>
              <c:strCache>
                <c:ptCount val="22"/>
                <c:pt idx="0">
                  <c:v>1T 14</c:v>
                </c:pt>
                <c:pt idx="1">
                  <c:v>2 T 14</c:v>
                </c:pt>
                <c:pt idx="2">
                  <c:v>3T 14</c:v>
                </c:pt>
                <c:pt idx="3">
                  <c:v>4T 14</c:v>
                </c:pt>
                <c:pt idx="4">
                  <c:v>1T 15</c:v>
                </c:pt>
                <c:pt idx="5">
                  <c:v>2T 15</c:v>
                </c:pt>
                <c:pt idx="6">
                  <c:v>3T 15</c:v>
                </c:pt>
                <c:pt idx="7">
                  <c:v>4T 15</c:v>
                </c:pt>
                <c:pt idx="8">
                  <c:v>1T 16</c:v>
                </c:pt>
                <c:pt idx="9">
                  <c:v>2T 16</c:v>
                </c:pt>
                <c:pt idx="10">
                  <c:v>3T 16</c:v>
                </c:pt>
                <c:pt idx="11">
                  <c:v>4T 16</c:v>
                </c:pt>
                <c:pt idx="12">
                  <c:v>1T 17</c:v>
                </c:pt>
                <c:pt idx="13">
                  <c:v>2T 17</c:v>
                </c:pt>
                <c:pt idx="14">
                  <c:v>3T 17</c:v>
                </c:pt>
                <c:pt idx="15">
                  <c:v>4T 17</c:v>
                </c:pt>
                <c:pt idx="16">
                  <c:v>1T 18</c:v>
                </c:pt>
                <c:pt idx="17">
                  <c:v>2T 18</c:v>
                </c:pt>
                <c:pt idx="18">
                  <c:v>3T 18</c:v>
                </c:pt>
                <c:pt idx="19">
                  <c:v>4T 18</c:v>
                </c:pt>
                <c:pt idx="20">
                  <c:v>1T 19</c:v>
                </c:pt>
                <c:pt idx="21">
                  <c:v>2T 19</c:v>
                </c:pt>
              </c:strCache>
            </c:strRef>
          </c:cat>
          <c:val>
            <c:numRef>
              <c:f>[2]Plan1!$B$8:$W$8</c:f>
              <c:numCache>
                <c:formatCode>General</c:formatCode>
                <c:ptCount val="22"/>
                <c:pt idx="0">
                  <c:v>36237</c:v>
                </c:pt>
                <c:pt idx="1">
                  <c:v>36716</c:v>
                </c:pt>
                <c:pt idx="2">
                  <c:v>36495</c:v>
                </c:pt>
                <c:pt idx="3">
                  <c:v>36350</c:v>
                </c:pt>
                <c:pt idx="4">
                  <c:v>35916</c:v>
                </c:pt>
                <c:pt idx="5">
                  <c:v>35765</c:v>
                </c:pt>
                <c:pt idx="6">
                  <c:v>35277</c:v>
                </c:pt>
                <c:pt idx="7">
                  <c:v>35268</c:v>
                </c:pt>
                <c:pt idx="8">
                  <c:v>34503</c:v>
                </c:pt>
                <c:pt idx="9">
                  <c:v>34302</c:v>
                </c:pt>
                <c:pt idx="10">
                  <c:v>33995</c:v>
                </c:pt>
                <c:pt idx="11">
                  <c:v>33894</c:v>
                </c:pt>
                <c:pt idx="12">
                  <c:v>33305</c:v>
                </c:pt>
                <c:pt idx="13">
                  <c:v>33237</c:v>
                </c:pt>
                <c:pt idx="14">
                  <c:v>33212</c:v>
                </c:pt>
                <c:pt idx="15">
                  <c:v>33237</c:v>
                </c:pt>
                <c:pt idx="16">
                  <c:v>32655</c:v>
                </c:pt>
                <c:pt idx="17">
                  <c:v>32763</c:v>
                </c:pt>
                <c:pt idx="18">
                  <c:v>32909</c:v>
                </c:pt>
                <c:pt idx="19">
                  <c:v>32942</c:v>
                </c:pt>
                <c:pt idx="20">
                  <c:v>32918</c:v>
                </c:pt>
                <c:pt idx="21">
                  <c:v>33213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C5A-4D4B-A894-48A198D74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06400"/>
        <c:axId val="133620480"/>
      </c:lineChart>
      <c:catAx>
        <c:axId val="133606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>
                <a:latin typeface="Arial" panose="020B0604020202020204" pitchFamily="34" charset="0"/>
              </a:defRPr>
            </a:pPr>
            <a:endParaRPr lang="pt-BR"/>
          </a:p>
        </c:txPr>
        <c:crossAx val="133620480"/>
        <c:crosses val="autoZero"/>
        <c:auto val="1"/>
        <c:lblAlgn val="ctr"/>
        <c:lblOffset val="100"/>
        <c:noMultiLvlLbl val="0"/>
      </c:catAx>
      <c:valAx>
        <c:axId val="133620480"/>
        <c:scaling>
          <c:orientation val="minMax"/>
          <c:max val="38000"/>
          <c:min val="1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 i="0" baseline="0">
                <a:latin typeface="Arial" panose="020B0604020202020204" pitchFamily="34" charset="0"/>
              </a:defRPr>
            </a:pPr>
            <a:endParaRPr lang="pt-BR"/>
          </a:p>
        </c:txPr>
        <c:crossAx val="13360640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5.9609991206342181E-2"/>
          <c:y val="0.88412692895258582"/>
          <c:w val="0.91404230627475203"/>
          <c:h val="9.1685166553443456E-2"/>
        </c:manualLayout>
      </c:layout>
      <c:overlay val="0"/>
      <c:txPr>
        <a:bodyPr/>
        <a:lstStyle/>
        <a:p>
          <a:pPr>
            <a:defRPr sz="1200" baseline="0">
              <a:latin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Em R$ bilhões</a:t>
            </a:r>
          </a:p>
        </c:rich>
      </c:tx>
      <c:layout>
        <c:manualLayout>
          <c:xMode val="edge"/>
          <c:yMode val="edge"/>
          <c:x val="0.7751380088200375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060265361058902E-2"/>
          <c:y val="8.3655495877754449E-2"/>
          <c:w val="0.94587946927788225"/>
          <c:h val="0.8033318925707738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6.1500603093315696E-2"/>
                  <c:y val="5.0936305553661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B5-4110-A2FE-C054014F790E}"/>
                </c:ext>
              </c:extLst>
            </c:dLbl>
            <c:dLbl>
              <c:idx val="1"/>
              <c:layout>
                <c:manualLayout>
                  <c:x val="-8.8560868454374594E-2"/>
                  <c:y val="-4.794005228579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B5-4110-A2FE-C054014F790E}"/>
                </c:ext>
              </c:extLst>
            </c:dLbl>
            <c:dLbl>
              <c:idx val="2"/>
              <c:layout>
                <c:manualLayout>
                  <c:x val="-7.1340699588246154E-2"/>
                  <c:y val="-3.595503921434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B5-4110-A2FE-C054014F790E}"/>
                </c:ext>
              </c:extLst>
            </c:dLbl>
            <c:dLbl>
              <c:idx val="3"/>
              <c:layout>
                <c:manualLayout>
                  <c:x val="-6.3960627217048316E-2"/>
                  <c:y val="4.794005228579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B5-4110-A2FE-C054014F790E}"/>
                </c:ext>
              </c:extLst>
            </c:dLbl>
            <c:dLbl>
              <c:idx val="4"/>
              <c:layout>
                <c:manualLayout>
                  <c:x val="-5.9040578969583153E-2"/>
                  <c:y val="-3.595503921434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B5-4110-A2FE-C054014F790E}"/>
                </c:ext>
              </c:extLst>
            </c:dLbl>
            <c:dLbl>
              <c:idx val="5"/>
              <c:layout>
                <c:manualLayout>
                  <c:x val="-6.3960627217048316E-2"/>
                  <c:y val="3.8951292482211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B5-4110-A2FE-C054014F790E}"/>
                </c:ext>
              </c:extLst>
            </c:dLbl>
            <c:dLbl>
              <c:idx val="6"/>
              <c:layout>
                <c:manualLayout>
                  <c:x val="-4.920048247465255E-2"/>
                  <c:y val="-3.8951292482211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B5-4110-A2FE-C054014F7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Plan1!$B$1:$H$1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Plan1!$B$6:$H$6</c:f>
              <c:numCache>
                <c:formatCode>_(* #,##0.00_);_(* \(#,##0.00\);_(* "-"??_);_(@_)</c:formatCode>
                <c:ptCount val="7"/>
                <c:pt idx="0">
                  <c:v>97.730999999999995</c:v>
                </c:pt>
                <c:pt idx="1">
                  <c:v>136.54000000000002</c:v>
                </c:pt>
                <c:pt idx="2">
                  <c:v>157.66400000000002</c:v>
                </c:pt>
                <c:pt idx="3">
                  <c:v>142.964</c:v>
                </c:pt>
                <c:pt idx="4">
                  <c:v>151.02500000000001</c:v>
                </c:pt>
                <c:pt idx="5">
                  <c:v>150.27600000000001</c:v>
                </c:pt>
                <c:pt idx="6">
                  <c:v>156.77800000000002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5B5-4110-A2FE-C054014F79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0625408"/>
        <c:axId val="140628352"/>
      </c:lineChart>
      <c:catAx>
        <c:axId val="14062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 i="0" baseline="0">
                <a:latin typeface="Arial" panose="020B0604020202020204" pitchFamily="34" charset="0"/>
              </a:defRPr>
            </a:pPr>
            <a:endParaRPr lang="pt-BR"/>
          </a:p>
        </c:txPr>
        <c:crossAx val="140628352"/>
        <c:crosses val="autoZero"/>
        <c:auto val="1"/>
        <c:lblAlgn val="ctr"/>
        <c:lblOffset val="100"/>
        <c:noMultiLvlLbl val="0"/>
      </c:catAx>
      <c:valAx>
        <c:axId val="140628352"/>
        <c:scaling>
          <c:orientation val="minMax"/>
          <c:max val="170"/>
          <c:min val="60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40625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CCFF2-DED4-424C-B5BA-9E057E0C810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5E1C400-FEF5-45A1-8486-D99A08207CE2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Estoque de empregos em dez/18</a:t>
          </a:r>
        </a:p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38,4 milhões</a:t>
          </a:r>
        </a:p>
      </dgm:t>
    </dgm:pt>
    <dgm:pt modelId="{E539FFA0-663C-4E66-9C09-B35520ACF95A}" type="parTrans" cxnId="{E6EF0165-43EB-420D-9C21-9DFCFA2C2EC8}">
      <dgm:prSet/>
      <dgm:spPr/>
      <dgm:t>
        <a:bodyPr/>
        <a:lstStyle/>
        <a:p>
          <a:endParaRPr lang="pt-BR"/>
        </a:p>
      </dgm:t>
    </dgm:pt>
    <dgm:pt modelId="{8EF06227-5580-45BF-8765-94FAF88771C3}" type="sibTrans" cxnId="{E6EF0165-43EB-420D-9C21-9DFCFA2C2EC8}">
      <dgm:prSet/>
      <dgm:spPr/>
      <dgm:t>
        <a:bodyPr/>
        <a:lstStyle/>
        <a:p>
          <a:endParaRPr lang="pt-BR"/>
        </a:p>
      </dgm:t>
    </dgm:pt>
    <dgm:pt modelId="{60B97420-7950-48BE-86B6-CE90C5F7E6E0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Demissões</a:t>
          </a:r>
        </a:p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14,8 milhões</a:t>
          </a:r>
        </a:p>
      </dgm:t>
    </dgm:pt>
    <dgm:pt modelId="{B672CBA5-681C-44EB-8CB8-ED1508D30C37}" type="parTrans" cxnId="{4EDE8BDC-EE75-4374-AD96-BDE9C81E279E}">
      <dgm:prSet/>
      <dgm:spPr/>
      <dgm:t>
        <a:bodyPr/>
        <a:lstStyle/>
        <a:p>
          <a:endParaRPr lang="pt-BR"/>
        </a:p>
      </dgm:t>
    </dgm:pt>
    <dgm:pt modelId="{AEA9A05D-EAA3-4ED5-989B-B90198C4AC97}" type="sibTrans" cxnId="{4EDE8BDC-EE75-4374-AD96-BDE9C81E279E}">
      <dgm:prSet/>
      <dgm:spPr/>
      <dgm:t>
        <a:bodyPr/>
        <a:lstStyle/>
        <a:p>
          <a:endParaRPr lang="pt-BR"/>
        </a:p>
      </dgm:t>
    </dgm:pt>
    <dgm:pt modelId="{B5518C08-D8F2-452A-9F3F-8A52E05BB6DA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Admissões</a:t>
          </a:r>
        </a:p>
        <a:p>
          <a:r>
            <a:rPr lang="pt-BR" sz="1400" b="1" dirty="0">
              <a:latin typeface="Arial" panose="020B0604020202020204" pitchFamily="34" charset="0"/>
              <a:cs typeface="Arial" panose="020B0604020202020204" pitchFamily="34" charset="0"/>
            </a:rPr>
            <a:t>15,4 milhões</a:t>
          </a:r>
        </a:p>
      </dgm:t>
    </dgm:pt>
    <dgm:pt modelId="{755944B9-964D-458B-8EA0-4B28641D05C0}" type="parTrans" cxnId="{669DA26F-194B-4B29-8262-DF9ED278FA42}">
      <dgm:prSet/>
      <dgm:spPr/>
      <dgm:t>
        <a:bodyPr/>
        <a:lstStyle/>
        <a:p>
          <a:endParaRPr lang="pt-BR"/>
        </a:p>
      </dgm:t>
    </dgm:pt>
    <dgm:pt modelId="{8EC6CB14-7369-433D-BDD8-83CE68F83624}" type="sibTrans" cxnId="{669DA26F-194B-4B29-8262-DF9ED278FA42}">
      <dgm:prSet/>
      <dgm:spPr/>
      <dgm:t>
        <a:bodyPr/>
        <a:lstStyle/>
        <a:p>
          <a:endParaRPr lang="pt-BR"/>
        </a:p>
      </dgm:t>
    </dgm:pt>
    <dgm:pt modelId="{7F187C04-976E-474A-8938-DCFE15657F23}" type="pres">
      <dgm:prSet presAssocID="{7D0CCFF2-DED4-424C-B5BA-9E057E0C810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0C8A1E9-F687-464E-8ECC-CE845A010D62}" type="pres">
      <dgm:prSet presAssocID="{45E1C400-FEF5-45A1-8486-D99A08207CE2}" presName="gear1" presStyleLbl="node1" presStyleIdx="0" presStyleCnt="3">
        <dgm:presLayoutVars>
          <dgm:chMax val="1"/>
          <dgm:bulletEnabled val="1"/>
        </dgm:presLayoutVars>
      </dgm:prSet>
      <dgm:spPr/>
    </dgm:pt>
    <dgm:pt modelId="{C917EF26-466D-4F1F-A2EB-A7385AF60B60}" type="pres">
      <dgm:prSet presAssocID="{45E1C400-FEF5-45A1-8486-D99A08207CE2}" presName="gear1srcNode" presStyleLbl="node1" presStyleIdx="0" presStyleCnt="3"/>
      <dgm:spPr/>
    </dgm:pt>
    <dgm:pt modelId="{5BB88476-E557-41B4-A78F-DB289E01B65C}" type="pres">
      <dgm:prSet presAssocID="{45E1C400-FEF5-45A1-8486-D99A08207CE2}" presName="gear1dstNode" presStyleLbl="node1" presStyleIdx="0" presStyleCnt="3"/>
      <dgm:spPr/>
    </dgm:pt>
    <dgm:pt modelId="{9B207F6B-E6DD-4271-A65B-BC8695435B54}" type="pres">
      <dgm:prSet presAssocID="{60B97420-7950-48BE-86B6-CE90C5F7E6E0}" presName="gear2" presStyleLbl="node1" presStyleIdx="1" presStyleCnt="3">
        <dgm:presLayoutVars>
          <dgm:chMax val="1"/>
          <dgm:bulletEnabled val="1"/>
        </dgm:presLayoutVars>
      </dgm:prSet>
      <dgm:spPr/>
    </dgm:pt>
    <dgm:pt modelId="{32C83066-42AD-4B8F-8963-C73427045190}" type="pres">
      <dgm:prSet presAssocID="{60B97420-7950-48BE-86B6-CE90C5F7E6E0}" presName="gear2srcNode" presStyleLbl="node1" presStyleIdx="1" presStyleCnt="3"/>
      <dgm:spPr/>
    </dgm:pt>
    <dgm:pt modelId="{0C59E86D-269F-4483-BF24-EB44C3B741B3}" type="pres">
      <dgm:prSet presAssocID="{60B97420-7950-48BE-86B6-CE90C5F7E6E0}" presName="gear2dstNode" presStyleLbl="node1" presStyleIdx="1" presStyleCnt="3"/>
      <dgm:spPr/>
    </dgm:pt>
    <dgm:pt modelId="{E64B0755-9247-4306-88AF-968AF48DC05C}" type="pres">
      <dgm:prSet presAssocID="{B5518C08-D8F2-452A-9F3F-8A52E05BB6DA}" presName="gear3" presStyleLbl="node1" presStyleIdx="2" presStyleCnt="3"/>
      <dgm:spPr/>
    </dgm:pt>
    <dgm:pt modelId="{CF00DAB9-D6D5-4CD9-BC5F-ECB33C4FD0D6}" type="pres">
      <dgm:prSet presAssocID="{B5518C08-D8F2-452A-9F3F-8A52E05BB6D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F7FB8B1-1B75-4B79-9D6D-6302E5159136}" type="pres">
      <dgm:prSet presAssocID="{B5518C08-D8F2-452A-9F3F-8A52E05BB6DA}" presName="gear3srcNode" presStyleLbl="node1" presStyleIdx="2" presStyleCnt="3"/>
      <dgm:spPr/>
    </dgm:pt>
    <dgm:pt modelId="{9CA93178-0111-4AF6-A433-B69C6556B46C}" type="pres">
      <dgm:prSet presAssocID="{B5518C08-D8F2-452A-9F3F-8A52E05BB6DA}" presName="gear3dstNode" presStyleLbl="node1" presStyleIdx="2" presStyleCnt="3"/>
      <dgm:spPr/>
    </dgm:pt>
    <dgm:pt modelId="{E8E3DD94-5727-43B8-AFE6-0D071C4AB9DE}" type="pres">
      <dgm:prSet presAssocID="{8EF06227-5580-45BF-8765-94FAF88771C3}" presName="connector1" presStyleLbl="sibTrans2D1" presStyleIdx="0" presStyleCnt="3"/>
      <dgm:spPr/>
    </dgm:pt>
    <dgm:pt modelId="{39B63FA5-010F-4C3D-8BB5-CEEBB4D71816}" type="pres">
      <dgm:prSet presAssocID="{AEA9A05D-EAA3-4ED5-989B-B90198C4AC97}" presName="connector2" presStyleLbl="sibTrans2D1" presStyleIdx="1" presStyleCnt="3"/>
      <dgm:spPr/>
    </dgm:pt>
    <dgm:pt modelId="{F2AB1132-D9F5-4C6B-8ED8-91231AF3BE8D}" type="pres">
      <dgm:prSet presAssocID="{8EC6CB14-7369-433D-BDD8-83CE68F83624}" presName="connector3" presStyleLbl="sibTrans2D1" presStyleIdx="2" presStyleCnt="3"/>
      <dgm:spPr/>
    </dgm:pt>
  </dgm:ptLst>
  <dgm:cxnLst>
    <dgm:cxn modelId="{98D20B2D-F4D9-46A7-9909-7A8C9ED1BFF3}" type="presOf" srcId="{60B97420-7950-48BE-86B6-CE90C5F7E6E0}" destId="{32C83066-42AD-4B8F-8963-C73427045190}" srcOrd="1" destOrd="0" presId="urn:microsoft.com/office/officeart/2005/8/layout/gear1"/>
    <dgm:cxn modelId="{7A49392E-0626-4EBE-94DB-71A3AAE26E0E}" type="presOf" srcId="{B5518C08-D8F2-452A-9F3F-8A52E05BB6DA}" destId="{0F7FB8B1-1B75-4B79-9D6D-6302E5159136}" srcOrd="2" destOrd="0" presId="urn:microsoft.com/office/officeart/2005/8/layout/gear1"/>
    <dgm:cxn modelId="{B446E260-0184-4992-AA83-F55BD8D04C89}" type="presOf" srcId="{B5518C08-D8F2-452A-9F3F-8A52E05BB6DA}" destId="{E64B0755-9247-4306-88AF-968AF48DC05C}" srcOrd="0" destOrd="0" presId="urn:microsoft.com/office/officeart/2005/8/layout/gear1"/>
    <dgm:cxn modelId="{E1BE5242-A6D3-47AC-9946-CC904FB65F84}" type="presOf" srcId="{45E1C400-FEF5-45A1-8486-D99A08207CE2}" destId="{60C8A1E9-F687-464E-8ECC-CE845A010D62}" srcOrd="0" destOrd="0" presId="urn:microsoft.com/office/officeart/2005/8/layout/gear1"/>
    <dgm:cxn modelId="{E6EF0165-43EB-420D-9C21-9DFCFA2C2EC8}" srcId="{7D0CCFF2-DED4-424C-B5BA-9E057E0C8101}" destId="{45E1C400-FEF5-45A1-8486-D99A08207CE2}" srcOrd="0" destOrd="0" parTransId="{E539FFA0-663C-4E66-9C09-B35520ACF95A}" sibTransId="{8EF06227-5580-45BF-8765-94FAF88771C3}"/>
    <dgm:cxn modelId="{EF933849-712D-4CDE-B417-AA5DF31E4194}" type="presOf" srcId="{B5518C08-D8F2-452A-9F3F-8A52E05BB6DA}" destId="{9CA93178-0111-4AF6-A433-B69C6556B46C}" srcOrd="3" destOrd="0" presId="urn:microsoft.com/office/officeart/2005/8/layout/gear1"/>
    <dgm:cxn modelId="{7DFDC84B-D5F8-4119-A7E6-4BFB6C98942D}" type="presOf" srcId="{45E1C400-FEF5-45A1-8486-D99A08207CE2}" destId="{C917EF26-466D-4F1F-A2EB-A7385AF60B60}" srcOrd="1" destOrd="0" presId="urn:microsoft.com/office/officeart/2005/8/layout/gear1"/>
    <dgm:cxn modelId="{1031F46B-F2C3-4373-B4AB-81F07BAD6C71}" type="presOf" srcId="{AEA9A05D-EAA3-4ED5-989B-B90198C4AC97}" destId="{39B63FA5-010F-4C3D-8BB5-CEEBB4D71816}" srcOrd="0" destOrd="0" presId="urn:microsoft.com/office/officeart/2005/8/layout/gear1"/>
    <dgm:cxn modelId="{D1778F4E-806E-43AB-BC98-20D243B3D9F2}" type="presOf" srcId="{8EF06227-5580-45BF-8765-94FAF88771C3}" destId="{E8E3DD94-5727-43B8-AFE6-0D071C4AB9DE}" srcOrd="0" destOrd="0" presId="urn:microsoft.com/office/officeart/2005/8/layout/gear1"/>
    <dgm:cxn modelId="{669DA26F-194B-4B29-8262-DF9ED278FA42}" srcId="{7D0CCFF2-DED4-424C-B5BA-9E057E0C8101}" destId="{B5518C08-D8F2-452A-9F3F-8A52E05BB6DA}" srcOrd="2" destOrd="0" parTransId="{755944B9-964D-458B-8EA0-4B28641D05C0}" sibTransId="{8EC6CB14-7369-433D-BDD8-83CE68F83624}"/>
    <dgm:cxn modelId="{82213551-1868-4775-A4FC-483818245E25}" type="presOf" srcId="{8EC6CB14-7369-433D-BDD8-83CE68F83624}" destId="{F2AB1132-D9F5-4C6B-8ED8-91231AF3BE8D}" srcOrd="0" destOrd="0" presId="urn:microsoft.com/office/officeart/2005/8/layout/gear1"/>
    <dgm:cxn modelId="{1A3A3C9D-0269-4E0D-B9E7-E26DB034084E}" type="presOf" srcId="{60B97420-7950-48BE-86B6-CE90C5F7E6E0}" destId="{9B207F6B-E6DD-4271-A65B-BC8695435B54}" srcOrd="0" destOrd="0" presId="urn:microsoft.com/office/officeart/2005/8/layout/gear1"/>
    <dgm:cxn modelId="{762863A3-4BF2-4A7E-9089-75902376F2DF}" type="presOf" srcId="{B5518C08-D8F2-452A-9F3F-8A52E05BB6DA}" destId="{CF00DAB9-D6D5-4CD9-BC5F-ECB33C4FD0D6}" srcOrd="1" destOrd="0" presId="urn:microsoft.com/office/officeart/2005/8/layout/gear1"/>
    <dgm:cxn modelId="{0AFE94B9-38FE-4542-B8AD-A23D18DA7582}" type="presOf" srcId="{45E1C400-FEF5-45A1-8486-D99A08207CE2}" destId="{5BB88476-E557-41B4-A78F-DB289E01B65C}" srcOrd="2" destOrd="0" presId="urn:microsoft.com/office/officeart/2005/8/layout/gear1"/>
    <dgm:cxn modelId="{7522CBC5-5565-4065-BECC-4F79C0A0622C}" type="presOf" srcId="{60B97420-7950-48BE-86B6-CE90C5F7E6E0}" destId="{0C59E86D-269F-4483-BF24-EB44C3B741B3}" srcOrd="2" destOrd="0" presId="urn:microsoft.com/office/officeart/2005/8/layout/gear1"/>
    <dgm:cxn modelId="{4EE596D8-6737-474E-B8F5-C5E644C38E61}" type="presOf" srcId="{7D0CCFF2-DED4-424C-B5BA-9E057E0C8101}" destId="{7F187C04-976E-474A-8938-DCFE15657F23}" srcOrd="0" destOrd="0" presId="urn:microsoft.com/office/officeart/2005/8/layout/gear1"/>
    <dgm:cxn modelId="{4EDE8BDC-EE75-4374-AD96-BDE9C81E279E}" srcId="{7D0CCFF2-DED4-424C-B5BA-9E057E0C8101}" destId="{60B97420-7950-48BE-86B6-CE90C5F7E6E0}" srcOrd="1" destOrd="0" parTransId="{B672CBA5-681C-44EB-8CB8-ED1508D30C37}" sibTransId="{AEA9A05D-EAA3-4ED5-989B-B90198C4AC97}"/>
    <dgm:cxn modelId="{04B2BB4B-B527-40C9-BD5C-3A02249216C7}" type="presParOf" srcId="{7F187C04-976E-474A-8938-DCFE15657F23}" destId="{60C8A1E9-F687-464E-8ECC-CE845A010D62}" srcOrd="0" destOrd="0" presId="urn:microsoft.com/office/officeart/2005/8/layout/gear1"/>
    <dgm:cxn modelId="{BB15C49D-6C61-4AB6-B3C3-ABD7FC26F555}" type="presParOf" srcId="{7F187C04-976E-474A-8938-DCFE15657F23}" destId="{C917EF26-466D-4F1F-A2EB-A7385AF60B60}" srcOrd="1" destOrd="0" presId="urn:microsoft.com/office/officeart/2005/8/layout/gear1"/>
    <dgm:cxn modelId="{44B907C9-E1E2-433B-BBFD-007FFE1F5E05}" type="presParOf" srcId="{7F187C04-976E-474A-8938-DCFE15657F23}" destId="{5BB88476-E557-41B4-A78F-DB289E01B65C}" srcOrd="2" destOrd="0" presId="urn:microsoft.com/office/officeart/2005/8/layout/gear1"/>
    <dgm:cxn modelId="{8D1A2127-57A9-499D-B9FB-AB58AB631304}" type="presParOf" srcId="{7F187C04-976E-474A-8938-DCFE15657F23}" destId="{9B207F6B-E6DD-4271-A65B-BC8695435B54}" srcOrd="3" destOrd="0" presId="urn:microsoft.com/office/officeart/2005/8/layout/gear1"/>
    <dgm:cxn modelId="{90AF5D4E-1E3A-4271-B189-9F5E4E80FCF8}" type="presParOf" srcId="{7F187C04-976E-474A-8938-DCFE15657F23}" destId="{32C83066-42AD-4B8F-8963-C73427045190}" srcOrd="4" destOrd="0" presId="urn:microsoft.com/office/officeart/2005/8/layout/gear1"/>
    <dgm:cxn modelId="{48D5B564-162C-4C66-A105-A9412D8A88BB}" type="presParOf" srcId="{7F187C04-976E-474A-8938-DCFE15657F23}" destId="{0C59E86D-269F-4483-BF24-EB44C3B741B3}" srcOrd="5" destOrd="0" presId="urn:microsoft.com/office/officeart/2005/8/layout/gear1"/>
    <dgm:cxn modelId="{D0BF24F9-8379-4211-B019-7C804372A78E}" type="presParOf" srcId="{7F187C04-976E-474A-8938-DCFE15657F23}" destId="{E64B0755-9247-4306-88AF-968AF48DC05C}" srcOrd="6" destOrd="0" presId="urn:microsoft.com/office/officeart/2005/8/layout/gear1"/>
    <dgm:cxn modelId="{40271AB6-B998-41F3-B575-A82E881B4551}" type="presParOf" srcId="{7F187C04-976E-474A-8938-DCFE15657F23}" destId="{CF00DAB9-D6D5-4CD9-BC5F-ECB33C4FD0D6}" srcOrd="7" destOrd="0" presId="urn:microsoft.com/office/officeart/2005/8/layout/gear1"/>
    <dgm:cxn modelId="{B22AFBB9-0EF6-4566-8A06-3085EECE3066}" type="presParOf" srcId="{7F187C04-976E-474A-8938-DCFE15657F23}" destId="{0F7FB8B1-1B75-4B79-9D6D-6302E5159136}" srcOrd="8" destOrd="0" presId="urn:microsoft.com/office/officeart/2005/8/layout/gear1"/>
    <dgm:cxn modelId="{D9D86DCF-E4BE-4522-AEF1-16C8FEEF3465}" type="presParOf" srcId="{7F187C04-976E-474A-8938-DCFE15657F23}" destId="{9CA93178-0111-4AF6-A433-B69C6556B46C}" srcOrd="9" destOrd="0" presId="urn:microsoft.com/office/officeart/2005/8/layout/gear1"/>
    <dgm:cxn modelId="{94D897B1-6D67-4AC4-A4DB-D9DF1B9C44EF}" type="presParOf" srcId="{7F187C04-976E-474A-8938-DCFE15657F23}" destId="{E8E3DD94-5727-43B8-AFE6-0D071C4AB9DE}" srcOrd="10" destOrd="0" presId="urn:microsoft.com/office/officeart/2005/8/layout/gear1"/>
    <dgm:cxn modelId="{14259779-8EAB-49B9-876D-618DA565D2EF}" type="presParOf" srcId="{7F187C04-976E-474A-8938-DCFE15657F23}" destId="{39B63FA5-010F-4C3D-8BB5-CEEBB4D71816}" srcOrd="11" destOrd="0" presId="urn:microsoft.com/office/officeart/2005/8/layout/gear1"/>
    <dgm:cxn modelId="{6171468E-DB65-4E1F-9327-A1E3E6C8CA23}" type="presParOf" srcId="{7F187C04-976E-474A-8938-DCFE15657F23}" destId="{F2AB1132-D9F5-4C6B-8ED8-91231AF3BE8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8A1E9-F687-464E-8ECC-CE845A010D62}">
      <dsp:nvSpPr>
        <dsp:cNvPr id="0" name=""/>
        <dsp:cNvSpPr/>
      </dsp:nvSpPr>
      <dsp:spPr>
        <a:xfrm>
          <a:off x="3158353" y="1945957"/>
          <a:ext cx="2378392" cy="2378392"/>
        </a:xfrm>
        <a:prstGeom prst="gear9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Estoque de empregos em dez/18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38,4 milhões</a:t>
          </a:r>
        </a:p>
      </dsp:txBody>
      <dsp:txXfrm>
        <a:off x="3636516" y="2503084"/>
        <a:ext cx="1422066" cy="1222543"/>
      </dsp:txXfrm>
    </dsp:sp>
    <dsp:sp modelId="{9B207F6B-E6DD-4271-A65B-BC8695435B54}">
      <dsp:nvSpPr>
        <dsp:cNvPr id="0" name=""/>
        <dsp:cNvSpPr/>
      </dsp:nvSpPr>
      <dsp:spPr>
        <a:xfrm>
          <a:off x="1774562" y="1383792"/>
          <a:ext cx="1729740" cy="1729740"/>
        </a:xfrm>
        <a:prstGeom prst="gear6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anose="020B0604020202020204" pitchFamily="34" charset="0"/>
              <a:cs typeface="Arial" panose="020B0604020202020204" pitchFamily="34" charset="0"/>
            </a:rPr>
            <a:t>Demissões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anose="020B0604020202020204" pitchFamily="34" charset="0"/>
              <a:cs typeface="Arial" panose="020B0604020202020204" pitchFamily="34" charset="0"/>
            </a:rPr>
            <a:t>14,8 milhões</a:t>
          </a:r>
        </a:p>
      </dsp:txBody>
      <dsp:txXfrm>
        <a:off x="2210029" y="1821891"/>
        <a:ext cx="858806" cy="853542"/>
      </dsp:txXfrm>
    </dsp:sp>
    <dsp:sp modelId="{E64B0755-9247-4306-88AF-968AF48DC05C}">
      <dsp:nvSpPr>
        <dsp:cNvPr id="0" name=""/>
        <dsp:cNvSpPr/>
      </dsp:nvSpPr>
      <dsp:spPr>
        <a:xfrm rot="20700000">
          <a:off x="2743392" y="190447"/>
          <a:ext cx="1694792" cy="1694792"/>
        </a:xfrm>
        <a:prstGeom prst="gear6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anose="020B0604020202020204" pitchFamily="34" charset="0"/>
              <a:cs typeface="Arial" panose="020B0604020202020204" pitchFamily="34" charset="0"/>
            </a:rPr>
            <a:t>Admissões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15,4 milhões</a:t>
          </a:r>
        </a:p>
      </dsp:txBody>
      <dsp:txXfrm rot="-20700000">
        <a:off x="3115110" y="562165"/>
        <a:ext cx="951357" cy="951357"/>
      </dsp:txXfrm>
    </dsp:sp>
    <dsp:sp modelId="{E8E3DD94-5727-43B8-AFE6-0D071C4AB9DE}">
      <dsp:nvSpPr>
        <dsp:cNvPr id="0" name=""/>
        <dsp:cNvSpPr/>
      </dsp:nvSpPr>
      <dsp:spPr>
        <a:xfrm>
          <a:off x="2976899" y="1586250"/>
          <a:ext cx="3044342" cy="3044342"/>
        </a:xfrm>
        <a:prstGeom prst="circularArrow">
          <a:avLst>
            <a:gd name="adj1" fmla="val 4688"/>
            <a:gd name="adj2" fmla="val 299029"/>
            <a:gd name="adj3" fmla="val 2519236"/>
            <a:gd name="adj4" fmla="val 158546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63FA5-010F-4C3D-8BB5-CEEBB4D71816}">
      <dsp:nvSpPr>
        <dsp:cNvPr id="0" name=""/>
        <dsp:cNvSpPr/>
      </dsp:nvSpPr>
      <dsp:spPr>
        <a:xfrm>
          <a:off x="1468228" y="1000507"/>
          <a:ext cx="2211905" cy="22119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B1132-D9F5-4C6B-8ED8-91231AF3BE8D}">
      <dsp:nvSpPr>
        <dsp:cNvPr id="0" name=""/>
        <dsp:cNvSpPr/>
      </dsp:nvSpPr>
      <dsp:spPr>
        <a:xfrm>
          <a:off x="2351370" y="-181333"/>
          <a:ext cx="2384879" cy="23848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048A3F4-F990-495B-A136-6B5DBD8353F9}" type="datetimeFigureOut">
              <a:rPr lang="pt-BR"/>
              <a:pPr>
                <a:defRPr/>
              </a:pPr>
              <a:t>25/10/2019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A48F2F1-B71B-4933-BD6C-C92BE69304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AE49-9438-461A-ABA6-CE3D9A70F74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A7DE-E07B-4D7A-816B-BACF0E7F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3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1241425"/>
            <a:ext cx="4837112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/>
          </a:p>
        </p:txBody>
      </p:sp>
      <p:sp>
        <p:nvSpPr>
          <p:cNvPr id="972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31063" indent="-28117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24712" indent="-224942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574597" indent="-224942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24482" indent="-224942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474366" indent="-2249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24251" indent="-2249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374136" indent="-2249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24021" indent="-2249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EED814-1700-459C-99FD-010105CB68C4}" type="slidenum">
              <a:rPr 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3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1241425"/>
            <a:ext cx="4837112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97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/>
              <a:t>      Salário de Benefício</a:t>
            </a:r>
            <a:r>
              <a:rPr lang="pt-BR" dirty="0"/>
              <a:t>: é a base de cálculo para a “remuneração mensal inicial ”  e corresponde à média dos salários de contribuição; </a:t>
            </a:r>
            <a:br>
              <a:rPr lang="pt-BR" dirty="0"/>
            </a:br>
            <a:r>
              <a:rPr lang="pt-BR" dirty="0"/>
              <a:t>•   </a:t>
            </a:r>
            <a:r>
              <a:rPr lang="pt-BR" b="1" dirty="0"/>
              <a:t> Salário de Contribuição</a:t>
            </a:r>
            <a:r>
              <a:rPr lang="pt-BR" dirty="0"/>
              <a:t>: é o valor das remunerações que geraram as contribuições dos servidores e que serviram de base para cálculo do “salário de benefício”; </a:t>
            </a:r>
            <a:br>
              <a:rPr lang="pt-BR" dirty="0"/>
            </a:br>
            <a:r>
              <a:rPr lang="pt-BR" b="1" dirty="0"/>
              <a:t>•    Remuneração Mensal Inicial: </a:t>
            </a:r>
            <a:r>
              <a:rPr lang="pt-BR" dirty="0"/>
              <a:t>é valor inicial da aposentadoria ou pensão. Corresponde ao salário de benefício, sobre o qual, se necessário, é aplicado critério de proporcionalidade, em função dos requisitos que o servidor tenha preenchido ou não. </a:t>
            </a:r>
          </a:p>
          <a:p>
            <a:pPr>
              <a:spcBef>
                <a:spcPct val="0"/>
              </a:spcBef>
            </a:pPr>
            <a:endParaRPr lang="pt-BR" dirty="0"/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31063" indent="-28117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24712" indent="-224942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574597" indent="-224942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24482" indent="-224942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474366" indent="-2249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24251" indent="-2249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374136" indent="-2249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24021" indent="-2249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6CA17A-A748-4C9B-ADFF-59614D473893}" type="slidenum">
              <a:rPr lang="pt-B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5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861032" y="3810003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861052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861052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" y="3675530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95300" y="2401890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95300" y="3899938"/>
            <a:ext cx="536575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/>
          <a:p>
            <a:pPr>
              <a:defRPr/>
            </a:pPr>
            <a:fld id="{D412244D-97B4-4601-B309-F3FDCBB45531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9013430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8282F9-33EB-4E48-8B93-1870CE94C54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621DC-4BAC-4E2E-9C7D-D4B422D60729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FAAB4-5D02-46CF-8CC4-B4FA9FB0F2C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C5070-55DF-4F66-8A33-7AF25B35B989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94579-CF28-4B02-AE20-4154F866142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861032" y="3810003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861052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861052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" y="3675530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95300" y="2401890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95300" y="3899938"/>
            <a:ext cx="536575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/>
          <a:p>
            <a:pPr>
              <a:defRPr/>
            </a:pPr>
            <a:fld id="{D412244D-97B4-4601-B309-F3FDCBB45531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9013430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8282F9-33EB-4E48-8B93-1870CE94C54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B7837-94A9-4AA1-A3C1-7C107BE39C40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58282-1050-4CC0-936C-16090EC9B9B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1981202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930A-DB72-4DA1-9B5E-416ECDCE2DDB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9662F-50EF-4B86-B721-CBAD8F4E672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2249427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2249427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C2A2E-D3EB-4693-91C6-09FCD55AA0A3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AD78A-0518-446A-9C29-83AA152B103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114662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5FD7786-5068-4377-8429-551FAF7C4C9E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E869C03-8952-487B-9093-8BDBD17AE1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pPr>
              <a:defRPr/>
            </a:pPr>
            <a:fld id="{38F1A2A0-F778-4971-882D-4BEEE2EC767B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pPr>
              <a:defRPr/>
            </a:pPr>
            <a:fld id="{A1700DA5-6B3F-43DA-B119-59C9C4B7764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1549C-B624-4A6B-A723-B89A009048CB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D1DE1-458E-4298-9AC5-5AE6EFD7351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09C9B-4CC9-4A7F-8CF7-D4C68E14299A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B9E4A-E69E-482A-BCBB-0288951146D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B7837-94A9-4AA1-A3C1-7C107BE39C40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58282-1050-4CC0-936C-16090EC9B9B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3805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D8751-93FC-4E02-BDD8-1DBC218E167F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74E5-7113-43CF-9118-943AD8AA3CF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621DC-4BAC-4E2E-9C7D-D4B422D60729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FAAB4-5D02-46CF-8CC4-B4FA9FB0F2C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C5070-55DF-4F66-8A33-7AF25B35B989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94579-CF28-4B02-AE20-4154F866142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1981202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930A-DB72-4DA1-9B5E-416ECDCE2DDB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9662F-50EF-4B86-B721-CBAD8F4E672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2249427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2249427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C2A2E-D3EB-4693-91C6-09FCD55AA0A3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AD78A-0518-446A-9C29-83AA152B103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114662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5FD7786-5068-4377-8429-551FAF7C4C9E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E869C03-8952-487B-9093-8BDBD17AE1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pPr>
              <a:defRPr/>
            </a:pPr>
            <a:fld id="{38F1A2A0-F778-4971-882D-4BEEE2EC767B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pPr>
              <a:defRPr/>
            </a:pPr>
            <a:fld id="{A1700DA5-6B3F-43DA-B119-59C9C4B7764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1549C-B624-4A6B-A723-B89A009048CB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D1DE1-458E-4298-9AC5-5AE6EFD7351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09C9B-4CC9-4A7F-8CF7-D4C68E14299A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B9E4A-E69E-482A-BCBB-0288951146D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3805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D8751-93FC-4E02-BDD8-1DBC218E167F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74E5-7113-43CF-9118-943AD8AA3CF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21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2" y="308279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861032" y="360249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861052" y="440115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DF0FDF2-FA15-48B7-9B80-0DF023868B8C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5AA01C-7DC8-417F-951F-72F022ACBA3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21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2" y="308279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861032" y="360249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861052" y="440115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DF0FDF2-FA15-48B7-9B80-0DF023868B8C}" type="datetimeFigureOut">
              <a:rPr lang="en-US" smtClean="0"/>
              <a:pPr>
                <a:defRPr/>
              </a:pPr>
              <a:t>10/25/2019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5AA01C-7DC8-417F-951F-72F022ACBA3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0468" y="651659"/>
            <a:ext cx="8852170" cy="160576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Reforma da previdência e nossos direitos, como ficam?</a:t>
            </a:r>
            <a:endParaRPr lang="pt-BR" sz="3200" b="1" dirty="0"/>
          </a:p>
        </p:txBody>
      </p: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103409" y="3277767"/>
            <a:ext cx="3666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solidFill>
                  <a:schemeClr val="bg1"/>
                </a:solidFill>
              </a:rPr>
              <a:t>São Luís, 25 de outubro 2019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0936" y="2816102"/>
            <a:ext cx="8511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Guilherme Zagallo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74" y="4732867"/>
            <a:ext cx="5031619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5" y="2559633"/>
            <a:ext cx="7855131" cy="226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222" y="812074"/>
            <a:ext cx="89154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20 anos a “economia” quadruplica</a:t>
            </a:r>
          </a:p>
        </p:txBody>
      </p:sp>
      <p:sp>
        <p:nvSpPr>
          <p:cNvPr id="3" name="Seta em curva para cima 2"/>
          <p:cNvSpPr/>
          <p:nvPr/>
        </p:nvSpPr>
        <p:spPr>
          <a:xfrm>
            <a:off x="6434819" y="4824547"/>
            <a:ext cx="1219200" cy="348344"/>
          </a:xfrm>
          <a:prstGeom prst="curved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717046" y="5071473"/>
            <a:ext cx="1625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4,19</a:t>
            </a:r>
          </a:p>
        </p:txBody>
      </p:sp>
      <p:sp>
        <p:nvSpPr>
          <p:cNvPr id="8" name="Retângulo 7"/>
          <p:cNvSpPr/>
          <p:nvPr/>
        </p:nvSpPr>
        <p:spPr>
          <a:xfrm>
            <a:off x="8634780" y="3546245"/>
            <a:ext cx="13394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8186057" y="3352800"/>
            <a:ext cx="644434" cy="339289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8186057" y="4136571"/>
            <a:ext cx="644434" cy="24819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>
            <a:off x="5500048" y="4722125"/>
            <a:ext cx="641445" cy="559559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930555" y="5456193"/>
            <a:ext cx="278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Ajustado depois para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R$ 1,23 trilhão (R$ 933 bilhões no texto aprovado)</a:t>
            </a:r>
          </a:p>
        </p:txBody>
      </p:sp>
    </p:spTree>
    <p:extLst>
      <p:ext uri="{BB962C8B-B14F-4D97-AF65-F5344CB8AC3E}">
        <p14:creationId xmlns:p14="http://schemas.microsoft.com/office/powerpoint/2010/main" val="421088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110" y="908526"/>
            <a:ext cx="8420100" cy="1415574"/>
          </a:xfrm>
          <a:solidFill>
            <a:schemeClr val="accent2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Mudanças aprovadas na Câmara dos Deputados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7900" y="2558534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Flexibilização das exigências para as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Regras mais brandas para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Redução de 20 para 15 anos de contribuição para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homens que já trabalham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RGPS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Regras mais brandas para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professores próximos da aposentadoria</a:t>
            </a:r>
          </a:p>
          <a:p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2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110" y="908526"/>
            <a:ext cx="8420100" cy="1415574"/>
          </a:xfrm>
          <a:solidFill>
            <a:schemeClr val="tx2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Propostas rejeitadas pela Câmara dos Deputados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7900" y="2558534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Capitalização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Desconstitucionalização radical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Alteração nas Aposentadorias Rurais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Alteração radical nos Benefícios de Prestação Continuada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Fim do FGTS para aposentados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Desvinculação do salário mínimo para as pensões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Tempo de contribuição de 20 anos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Estados e Municípios na reforma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(tentativa de PEC Paralela)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6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110" y="908526"/>
            <a:ext cx="8420100" cy="1415574"/>
          </a:xfrm>
          <a:solidFill>
            <a:schemeClr val="accent5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Mudanças aprovadas no Senado</a:t>
            </a:r>
            <a:br>
              <a:rPr lang="pt-BR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7900" y="2558534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Excluída a proposta de alteração do Abono Salarial;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Excluída a proposta de linha de pobreza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os Benefícios de Prestação Continuada (BPC);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Incluída a possibilidade de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contribuição extraordinária para servidores estaduais e municipais;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Paralela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Servidores Estaduais e Municipais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Pensão por morte de pelo menos um salário mínimo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6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110" y="908526"/>
            <a:ext cx="8420100" cy="1415574"/>
          </a:xfrm>
          <a:solidFill>
            <a:srgbClr val="C00000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Críticas à PEC 6/2019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7900" y="2558534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Indícios de falsificação nos cálculos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elaborados para apresentação da proposta;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Debate centrado na primeira década;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Inovações da PEC Paralela: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 de prevenção de litigiosidade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Idade mínima de aposentadoria de policiais aos 55 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6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717" y="629195"/>
            <a:ext cx="8639991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Benefícios do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RGPS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Assistenciais Emitidos em 2017 </a:t>
            </a: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(em milhões de pessoas)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97395"/>
              </p:ext>
            </p:extLst>
          </p:nvPr>
        </p:nvGraphicFramePr>
        <p:xfrm>
          <a:off x="2029096" y="1902309"/>
          <a:ext cx="5138058" cy="4356000"/>
        </p:xfrm>
        <a:graphic>
          <a:graphicData uri="http://schemas.openxmlformats.org/drawingml/2006/table">
            <a:tbl>
              <a:tblPr/>
              <a:tblGrid>
                <a:gridCol w="335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Benefícios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RGPS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Aposentadorias 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2"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contribuição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2"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Idade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2"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Invalidez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Pensão por morte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Auxílios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Acidentários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Benefícios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Assistenciais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 Anuário Estatístico da Previdência Social 2017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90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358" y="693057"/>
            <a:ext cx="8915400" cy="947057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Resumo Comparativo </a:t>
            </a:r>
            <a:r>
              <a:rPr lang="pt-BR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RGPS</a:t>
            </a:r>
            <a:endParaRPr lang="pt-B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0" y="1660299"/>
            <a:ext cx="8553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68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100" y="825500"/>
            <a:ext cx="89154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Valor Médio das Aposentadorias Emitidas (Dez 2017)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3" y="2082800"/>
            <a:ext cx="850307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D07F36B-C5FF-4FC4-AB09-6E5575DAB7C3}"/>
              </a:ext>
            </a:extLst>
          </p:cNvPr>
          <p:cNvSpPr txBox="1"/>
          <p:nvPr/>
        </p:nvSpPr>
        <p:spPr>
          <a:xfrm flipH="1">
            <a:off x="7212339" y="2870051"/>
            <a:ext cx="2434517" cy="7078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65,4% = 1 SM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16,0% de 1 a 2 SM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07F36B-C5FF-4FC4-AB09-6E5575DAB7C3}"/>
              </a:ext>
            </a:extLst>
          </p:cNvPr>
          <p:cNvSpPr txBox="1"/>
          <p:nvPr/>
        </p:nvSpPr>
        <p:spPr>
          <a:xfrm flipH="1">
            <a:off x="7269195" y="3984080"/>
            <a:ext cx="2434517" cy="923330"/>
          </a:xfrm>
          <a:prstGeom prst="rect">
            <a:avLst/>
          </a:prstGeom>
          <a:solidFill>
            <a:srgbClr val="FF000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Médio Aposentadorias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R$ 1.289,81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415999" y="5349921"/>
            <a:ext cx="2027195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de prestação previdenciária</a:t>
            </a:r>
          </a:p>
        </p:txBody>
      </p:sp>
    </p:spTree>
    <p:extLst>
      <p:ext uri="{BB962C8B-B14F-4D97-AF65-F5344CB8AC3E}">
        <p14:creationId xmlns:p14="http://schemas.microsoft.com/office/powerpoint/2010/main" val="5939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707571"/>
            <a:ext cx="8915400" cy="56388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Observações sobre o </a:t>
            </a:r>
            <a:r>
              <a:rPr lang="pt-BR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RGPS</a:t>
            </a:r>
            <a:endParaRPr lang="pt-B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314994"/>
            <a:ext cx="8915400" cy="1419497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Elevação tempo de contribuição para 20 anos: 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2015, 65% dos aposentados por idade não tinha ultrapassado 20 anos de contribuição.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23" y="2738690"/>
            <a:ext cx="6869158" cy="395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41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9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5994400" y="2413000"/>
            <a:ext cx="1778000" cy="8763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108200" y="4673600"/>
            <a:ext cx="1778000" cy="8763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654800" y="3372366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Governos = 41,3%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18799" y="554990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Empregadores  = 34,1%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86200" y="95248"/>
            <a:ext cx="5832203" cy="106984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pt-BR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Receitas da Proteção Social na União Europeia</a:t>
            </a:r>
          </a:p>
        </p:txBody>
      </p:sp>
    </p:spTree>
    <p:extLst>
      <p:ext uri="{BB962C8B-B14F-4D97-AF65-F5344CB8AC3E}">
        <p14:creationId xmlns:p14="http://schemas.microsoft.com/office/powerpoint/2010/main" val="378059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210" y="2445226"/>
            <a:ext cx="8420100" cy="1908410"/>
          </a:xfrm>
          <a:solidFill>
            <a:schemeClr val="tx2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Mercado de Trabalho</a:t>
            </a:r>
          </a:p>
        </p:txBody>
      </p:sp>
    </p:spTree>
    <p:extLst>
      <p:ext uri="{BB962C8B-B14F-4D97-AF65-F5344CB8AC3E}">
        <p14:creationId xmlns:p14="http://schemas.microsoft.com/office/powerpoint/2010/main" val="390860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872" y="547577"/>
            <a:ext cx="8915400" cy="62200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Novas regras para aposentar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37" y="1231419"/>
            <a:ext cx="6147520" cy="551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60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690563"/>
            <a:ext cx="6728346" cy="59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497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551" y="838200"/>
            <a:ext cx="8915400" cy="72934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Regra de Cálculo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4149" y="1794259"/>
            <a:ext cx="89665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Mulheres: 60% com 15 anos de contribuição, mais 2% por ano excedente: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Aposentadoria integral com 35 anos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contribuição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Homens: 60% de 15 a 20 anos de contribuição, mais 2% por ano a partir de 21 anos de contribuição: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Aposentadoria integral com 40 anos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contribuição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há regra de transição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8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232012" y="641705"/>
            <a:ext cx="9288165" cy="6651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Cálculo do valor do salário de benefício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60377" y="1743679"/>
            <a:ext cx="99724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Hoje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77601" y="4605629"/>
            <a:ext cx="287036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3600" dirty="0" err="1">
                <a:latin typeface="+mj-lt"/>
              </a:rPr>
              <a:t>Pec</a:t>
            </a:r>
            <a:r>
              <a:rPr lang="pt-BR" sz="3600" dirty="0">
                <a:latin typeface="+mj-lt"/>
              </a:rPr>
              <a:t> 6/2019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735217" y="2315198"/>
            <a:ext cx="303980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das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das maiores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remunerações desde julho de 1994</a:t>
            </a:r>
          </a:p>
        </p:txBody>
      </p:sp>
      <p:sp>
        <p:nvSpPr>
          <p:cNvPr id="4" name="Divisa 3"/>
          <p:cNvSpPr/>
          <p:nvPr/>
        </p:nvSpPr>
        <p:spPr>
          <a:xfrm rot="5400000">
            <a:off x="4097358" y="3521110"/>
            <a:ext cx="261416" cy="619580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 rot="5400000">
            <a:off x="4097358" y="3972673"/>
            <a:ext cx="261416" cy="619580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50302" y="5251959"/>
            <a:ext cx="335552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de TODAS as remunerações desde julho 1994</a:t>
            </a:r>
          </a:p>
        </p:txBody>
      </p:sp>
    </p:spTree>
    <p:extLst>
      <p:ext uri="{BB962C8B-B14F-4D97-AF65-F5344CB8AC3E}">
        <p14:creationId xmlns:p14="http://schemas.microsoft.com/office/powerpoint/2010/main" val="531160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07" y="376238"/>
            <a:ext cx="5393781" cy="65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169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1" y="600074"/>
            <a:ext cx="5631834" cy="62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0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7" y="822080"/>
            <a:ext cx="6905767" cy="53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143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9" y="1108848"/>
            <a:ext cx="7519916" cy="475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27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5" y="689182"/>
            <a:ext cx="7178722" cy="58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01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419100"/>
            <a:ext cx="50006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3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spect="1"/>
          </p:cNvSpPr>
          <p:nvPr/>
        </p:nvSpPr>
        <p:spPr>
          <a:xfrm>
            <a:off x="4072467" y="4200620"/>
            <a:ext cx="5653616" cy="1660737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1600" b="1" cap="none" spc="0" baseline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1,7 milhão de desempregados</a:t>
            </a:r>
          </a:p>
          <a:p>
            <a:pPr algn="ctr"/>
            <a:r>
              <a:rPr lang="pt-BR" sz="1600" b="1" cap="none" spc="0" baseline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+ 2 milhões de desalentados</a:t>
            </a:r>
          </a:p>
          <a:p>
            <a:pPr algn="ctr"/>
            <a:r>
              <a:rPr lang="pt-BR" sz="1600" b="1" cap="none" spc="0" baseline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+ 1,8 milhão de informais</a:t>
            </a:r>
          </a:p>
          <a:p>
            <a:pPr algn="ctr"/>
            <a:r>
              <a:rPr lang="pt-BR" sz="1600" b="1" cap="none" spc="0" baseline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+ 440 mil domésticos sem carteira</a:t>
            </a:r>
          </a:p>
          <a:p>
            <a:pPr algn="ctr"/>
            <a:r>
              <a:rPr lang="pt-BR" sz="1600" b="1" cap="none" spc="0" baseline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+ 950 mil de trabalhadores por conta própria sem CNPJ</a:t>
            </a:r>
          </a:p>
          <a:p>
            <a:pPr algn="ctr"/>
            <a:r>
              <a:rPr lang="pt-BR" sz="1600" b="1" cap="none" spc="0" baseline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- 1,2 milhão de carteiras assinadas</a:t>
            </a:r>
            <a:endParaRPr lang="pt-BR" sz="16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07579" y="588151"/>
            <a:ext cx="7783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Brasil - Evolução do Mercado de Trabalho</a:t>
            </a:r>
          </a:p>
          <a:p>
            <a:pPr algn="ctr"/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PNAD Continua </a:t>
            </a: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(em milhares)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498360" y="6055625"/>
            <a:ext cx="3645942" cy="641508"/>
          </a:xfrm>
          <a:prstGeom prst="roundRect">
            <a:avLst/>
          </a:prstGeom>
          <a:solidFill>
            <a:srgbClr val="E147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17,6 milhões de desempregados e desalentados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075385" y="6055624"/>
            <a:ext cx="2891193" cy="6415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34,4 milhões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Informais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3069"/>
              </p:ext>
            </p:extLst>
          </p:nvPr>
        </p:nvGraphicFramePr>
        <p:xfrm>
          <a:off x="338673" y="1631086"/>
          <a:ext cx="9404343" cy="2194560"/>
        </p:xfrm>
        <a:graphic>
          <a:graphicData uri="http://schemas.openxmlformats.org/drawingml/2006/table">
            <a:tbl>
              <a:tblPr/>
              <a:tblGrid>
                <a:gridCol w="89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596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4244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Trabalhadores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1T 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 T 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3T 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4T 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1T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2T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3T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4T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1T 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2T 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3T 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4T 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1T 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2T 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3T 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4T 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1T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2T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3T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4T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1T 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2T 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Desempregados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7.001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6.723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6.662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6.409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7.883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8.300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8.922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9.019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11.023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11.523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11.958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12.278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14.105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13.426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12.906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12.267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13.634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12.923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12.450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12.152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13.387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12.766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Desalentados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1.555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1.460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1.474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1.583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1.661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1.670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1.834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2.667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2.815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3.214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3.498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3.835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4.081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3.961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4.206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4.314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4.587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4.787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4.734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4.663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4.843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  4.877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Informalidade*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10.389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10.252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10.190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10.420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9.982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10.113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9.975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9.661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10.023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10.457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10.564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10.853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11.056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10.657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10.935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11.453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11.488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11.124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11.500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Domésticos sem carteira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4.045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4.038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4.054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4.063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4.103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4.032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4.141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4.074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4.142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4.131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4.220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4.326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4.476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4.327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4.381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4.433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4.477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  4.476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Conta própria sem CNPJ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18.438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18.441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18.409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17.637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17.977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17.907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18.285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18.602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18.650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18.510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18.550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18.851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19.086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18.988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pt-BR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19.392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Subocupados 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4.512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4.401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4.429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4.674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4.766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5.217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4.075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4.157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4.792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4.758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5.226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5.216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5.783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6.225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6.416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6.144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6.463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6.813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6.871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6.768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    7.355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Carteira assinada*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36.237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36.716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36.495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36.350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35.916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35.765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35.277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35.268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34.503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34.302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33.995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33.894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33.305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33.237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33.212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33.237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effectLst/>
                          <a:latin typeface="Arial"/>
                        </a:rPr>
                        <a:t> 32.655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32.763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32.909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32.942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32.918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effectLst/>
                          <a:latin typeface="Arial"/>
                        </a:rPr>
                        <a:t>   33.213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209006" y="4623702"/>
            <a:ext cx="3213463" cy="641508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Aumento de 8 milhões de desempregados ou precários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3518263" y="4781010"/>
            <a:ext cx="414867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micírculos 10"/>
          <p:cNvSpPr/>
          <p:nvPr/>
        </p:nvSpPr>
        <p:spPr>
          <a:xfrm rot="10800000">
            <a:off x="4476204" y="3901555"/>
            <a:ext cx="4955177" cy="182881"/>
          </a:xfrm>
          <a:prstGeom prst="blockArc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85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" y="1169726"/>
            <a:ext cx="9643533" cy="56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0872" y="547577"/>
            <a:ext cx="8915400" cy="622004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Síntese Regras de Transição - Servidores</a:t>
            </a:r>
          </a:p>
        </p:txBody>
      </p:sp>
    </p:spTree>
    <p:extLst>
      <p:ext uri="{BB962C8B-B14F-4D97-AF65-F5344CB8AC3E}">
        <p14:creationId xmlns:p14="http://schemas.microsoft.com/office/powerpoint/2010/main" val="264002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5" y="760441"/>
            <a:ext cx="7424381" cy="541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74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1" y="680746"/>
            <a:ext cx="6223378" cy="57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87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596" y="583442"/>
            <a:ext cx="8915400" cy="1066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Alterações nas pensões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0709" y="1842448"/>
            <a:ext cx="8915400" cy="4500076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60% do valor da aposentadoria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10% para cada dependente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até o limite de 100%;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Acumulação de pensão e aposentadoria: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Benefício mais vantajoso e de uma parte de cada um dos demais benefícios, apurada cumulativamente de acordo com as seguintes faixas: </a:t>
            </a:r>
          </a:p>
          <a:p>
            <a:pPr marL="1079500" lvl="2" indent="-280988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 - oitenta por cento do valor igual ou inferior a um salário-mínimo;</a:t>
            </a:r>
          </a:p>
          <a:p>
            <a:pPr marL="1079500" lvl="2" indent="-280988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 - sessenta por cento do valor que exceder um salário-mínimo, até o limite de dois salários mínimos;</a:t>
            </a:r>
          </a:p>
          <a:p>
            <a:pPr marL="1079500" lvl="2" indent="-280988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III - quarenta por cento do valor que exceder dois salários mínimos, até o limite de três salários mínimos;</a:t>
            </a:r>
          </a:p>
          <a:p>
            <a:pPr marL="1079500" lvl="2" indent="-280988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IV - vinte por cento do valor que exceder três salários mínimos, até o limite de quatro salários mínimos; e</a:t>
            </a:r>
          </a:p>
          <a:p>
            <a:pPr marL="1079500" lvl="2" indent="-280988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 - dez por cento do valor que exceder quatro salários mínimos.</a:t>
            </a:r>
          </a:p>
          <a:p>
            <a:pPr lvl="1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22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844" y="714102"/>
            <a:ext cx="8915400" cy="548641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Desonerações na Seguridade Social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38401" y="6345591"/>
            <a:ext cx="5715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Receita Federal, Demonstrativos dos Gastos Tributários LOA 2014 a 2019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87806"/>
              </p:ext>
            </p:extLst>
          </p:nvPr>
        </p:nvGraphicFramePr>
        <p:xfrm>
          <a:off x="1367243" y="1412105"/>
          <a:ext cx="7310029" cy="1559695"/>
        </p:xfrm>
        <a:graphic>
          <a:graphicData uri="http://schemas.openxmlformats.org/drawingml/2006/table">
            <a:tbl>
              <a:tblPr/>
              <a:tblGrid>
                <a:gridCol w="188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70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Desonerações</a:t>
                      </a:r>
                    </a:p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(em bilhões)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PIS/Pasep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9,06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11,64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14,10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12,89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12,72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12,77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13,44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CSSL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8,79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9,30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10,49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11,17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11,79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12,10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11,26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COFINS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46,14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58,51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70,56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64,56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64,02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65,06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67,95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Previdência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33,74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57,09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62,52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54,35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62,49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60,35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64,12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9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97,73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136,54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157,66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142,96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151,03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150,28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156,78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722206"/>
              </p:ext>
            </p:extLst>
          </p:nvPr>
        </p:nvGraphicFramePr>
        <p:xfrm>
          <a:off x="3086100" y="2999824"/>
          <a:ext cx="5591171" cy="348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01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850900"/>
            <a:ext cx="8915400" cy="9017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Diagnóstico Financeiro Seguridade Social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77182"/>
              </p:ext>
            </p:extLst>
          </p:nvPr>
        </p:nvGraphicFramePr>
        <p:xfrm>
          <a:off x="431800" y="2057402"/>
          <a:ext cx="9042400" cy="4521201"/>
        </p:xfrm>
        <a:graphic>
          <a:graphicData uri="http://schemas.openxmlformats.org/drawingml/2006/table">
            <a:tbl>
              <a:tblPr/>
              <a:tblGrid>
                <a:gridCol w="323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Receitas da Seguridade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RGPS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(Inclusive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FCDF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276,6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307,6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337,6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351,7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360,4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379,3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395,2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COFINS, CSSL e outras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223,3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252,2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256,1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262,2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241,3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258,8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281,7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499,9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559,8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593,7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613,9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601,7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638,1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676,9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Despesas da Seguridade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RGPS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318,8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358,6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402,1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440,1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510,1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561,4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589,5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Saúde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80,1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83,1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91,9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100,1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106,2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114,7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116,8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Assistência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56,6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64,7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70,4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73,2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79,8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84,7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88,7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455,5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506,3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564,4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613,4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696,1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760,8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795,0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60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Superavit/Deficit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-94,4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-122,7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-118,2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60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Desonerações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56,5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97,7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136,5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157,6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143,0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151,0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150,3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60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Fonte: RREO 2012 a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78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5" y="1019177"/>
            <a:ext cx="8420100" cy="1362075"/>
          </a:xfrm>
          <a:solidFill>
            <a:srgbClr val="FF0000"/>
          </a:solidFill>
        </p:spPr>
        <p:txBody>
          <a:bodyPr/>
          <a:lstStyle/>
          <a:p>
            <a:r>
              <a:rPr lang="pt-BR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Consequências da Reforma Previdenciária: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7576" y="2381252"/>
            <a:ext cx="7905029" cy="337511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pt-B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Aumento da pobreza entre idosos</a:t>
            </a:r>
          </a:p>
          <a:p>
            <a:pPr marL="560070" indent="-514350">
              <a:buFont typeface="+mj-lt"/>
              <a:buAutoNum type="arabicPeriod"/>
            </a:pPr>
            <a:r>
              <a:rPr lang="pt-B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Substituição da Previdência Social pela Assistência Social</a:t>
            </a:r>
          </a:p>
          <a:p>
            <a:pPr marL="560070" indent="-514350">
              <a:buFont typeface="+mj-lt"/>
              <a:buAutoNum type="arabicPeriod"/>
            </a:pPr>
            <a:r>
              <a:rPr lang="pt-B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Destruição do sistema de proteção social da CF/88</a:t>
            </a:r>
          </a:p>
          <a:p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7282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399988"/>
              </p:ext>
            </p:extLst>
          </p:nvPr>
        </p:nvGraphicFramePr>
        <p:xfrm>
          <a:off x="-1" y="452436"/>
          <a:ext cx="9906001" cy="624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674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803" y="632586"/>
            <a:ext cx="89154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Distribuição por Ocupação (Homens)</a:t>
            </a: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93074" y="1702434"/>
            <a:ext cx="7463246" cy="49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5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803" y="632586"/>
            <a:ext cx="89154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Distribuição por Ocupação (Mulheres)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0160" y="1558925"/>
            <a:ext cx="7409180" cy="51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843" y="698863"/>
            <a:ext cx="8915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Síntese do Emprego Formal em 2018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(segundo o </a:t>
            </a:r>
            <a:r>
              <a:rPr lang="pt-BR" sz="31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CAGED</a:t>
            </a: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371720"/>
              </p:ext>
            </p:extLst>
          </p:nvPr>
        </p:nvGraphicFramePr>
        <p:xfrm>
          <a:off x="0" y="1910398"/>
          <a:ext cx="6749143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5832629" y="3100474"/>
            <a:ext cx="3861787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menos de 3 anos todos poderiam ir para a “nova previdência” </a:t>
            </a:r>
          </a:p>
        </p:txBody>
      </p:sp>
    </p:spTree>
    <p:extLst>
      <p:ext uri="{BB962C8B-B14F-4D97-AF65-F5344CB8AC3E}">
        <p14:creationId xmlns:p14="http://schemas.microsoft.com/office/powerpoint/2010/main" val="309206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745" y="2396744"/>
            <a:ext cx="8420100" cy="1908410"/>
          </a:xfrm>
          <a:solidFill>
            <a:schemeClr val="tx2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 6/2019</a:t>
            </a:r>
          </a:p>
        </p:txBody>
      </p:sp>
    </p:spTree>
    <p:extLst>
      <p:ext uri="{BB962C8B-B14F-4D97-AF65-F5344CB8AC3E}">
        <p14:creationId xmlns:p14="http://schemas.microsoft.com/office/powerpoint/2010/main" val="417084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477672"/>
            <a:ext cx="9458920" cy="7915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Resumo PEC 6/2019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9618" y="1206417"/>
            <a:ext cx="91393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Maior emenda à Constituição de 1988;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Desconstitucionaliza parcialmente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previdência;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Dificulta o acesso ao beneficio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aumentando o tempo de contribuição e a idade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 o valor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benefício de todos os trabalhadores;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Cria novas regras de acumulações de benefícios;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Cria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idade mínima para as aposentadorias especiais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de instituição de contribuição extraordinária dos servidores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o equacionamento de déficit previdenciário;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tese, assegura o direito adquirido;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Acaba com as regras de transição das EMC anteriores;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 regras de transição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72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6649</TotalTime>
  <Words>1490</Words>
  <Application>Microsoft Office PowerPoint</Application>
  <PresentationFormat>Papel A4 (210 x 297 mm)</PresentationFormat>
  <Paragraphs>484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Calibri</vt:lpstr>
      <vt:lpstr>Georgia</vt:lpstr>
      <vt:lpstr>Trebuchet MS</vt:lpstr>
      <vt:lpstr>Wingdings</vt:lpstr>
      <vt:lpstr>Wingdings 2</vt:lpstr>
      <vt:lpstr>Urbano</vt:lpstr>
      <vt:lpstr>1_Urbano</vt:lpstr>
      <vt:lpstr>Reforma da previdência e nossos direitos, como ficam?</vt:lpstr>
      <vt:lpstr>Mercado de Trabalho</vt:lpstr>
      <vt:lpstr>Apresentação do PowerPoint</vt:lpstr>
      <vt:lpstr>Apresentação do PowerPoint</vt:lpstr>
      <vt:lpstr>Distribuição por Ocupação (Homens)</vt:lpstr>
      <vt:lpstr>Distribuição por Ocupação (Mulheres)</vt:lpstr>
      <vt:lpstr>Síntese do Emprego Formal em 2018 (segundo o CAGED)</vt:lpstr>
      <vt:lpstr>PEC 6/2019</vt:lpstr>
      <vt:lpstr>Resumo PEC 6/2019</vt:lpstr>
      <vt:lpstr>Em 20 anos a “economia” quadruplica</vt:lpstr>
      <vt:lpstr>Mudanças aprovadas na Câmara dos Deputados </vt:lpstr>
      <vt:lpstr>Propostas rejeitadas pela Câmara dos Deputados</vt:lpstr>
      <vt:lpstr>Mudanças aprovadas no Senado </vt:lpstr>
      <vt:lpstr>Críticas à PEC 6/2019</vt:lpstr>
      <vt:lpstr>Benefícios do RGPS e Assistenciais Emitidos em 2017 (em milhões de pessoas)</vt:lpstr>
      <vt:lpstr>Resumo Comparativo RGPS</vt:lpstr>
      <vt:lpstr>Valor Médio das Aposentadorias Emitidas (Dez 2017)</vt:lpstr>
      <vt:lpstr>Observações sobre o RGPS</vt:lpstr>
      <vt:lpstr>Apresentação do PowerPoint</vt:lpstr>
      <vt:lpstr>Novas regras para aposentar</vt:lpstr>
      <vt:lpstr>Apresentação do PowerPoint</vt:lpstr>
      <vt:lpstr>Regra de Cálculo</vt:lpstr>
      <vt:lpstr>Cálculo do valor do salário de benefício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Alterações nas pensões</vt:lpstr>
      <vt:lpstr>Desonerações na Seguridade Social</vt:lpstr>
      <vt:lpstr>Diagnóstico Financeiro Seguridade Social</vt:lpstr>
      <vt:lpstr>Consequências da Reforma Previdenciária: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Regulamento aplicável nas relações de previdência complementar</dc:title>
  <dc:creator>Leandro Madureira</dc:creator>
  <cp:lastModifiedBy>Antônio Carlos de Castro Marão</cp:lastModifiedBy>
  <cp:revision>350</cp:revision>
  <cp:lastPrinted>2019-07-03T11:30:57Z</cp:lastPrinted>
  <dcterms:created xsi:type="dcterms:W3CDTF">2015-08-27T19:16:52Z</dcterms:created>
  <dcterms:modified xsi:type="dcterms:W3CDTF">2019-10-25T14:52:52Z</dcterms:modified>
</cp:coreProperties>
</file>